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modernComment_12F_8683D065.xml" ContentType="application/vnd.ms-powerpoint.comments+xml"/>
  <Override PartName="/ppt/notesSlides/notesSlide3.xml" ContentType="application/vnd.openxmlformats-officedocument.presentationml.notesSlide+xml"/>
  <Override PartName="/ppt/comments/modernComment_130_8F907CB6.xml" ContentType="application/vnd.ms-powerpoint.comment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omments/modernComment_12D_B4139130.xml" ContentType="application/vnd.ms-powerpoint.comments+xml"/>
  <Override PartName="/ppt/notesSlides/notesSlide8.xml" ContentType="application/vnd.openxmlformats-officedocument.presentationml.notesSlide+xml"/>
  <Override PartName="/ppt/comments/modernComment_12A_3469C8C1.xml" ContentType="application/vnd.ms-powerpoint.comments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sldIdLst>
    <p:sldId id="256" r:id="rId5"/>
    <p:sldId id="303" r:id="rId6"/>
    <p:sldId id="258" r:id="rId7"/>
    <p:sldId id="304" r:id="rId8"/>
    <p:sldId id="305" r:id="rId9"/>
    <p:sldId id="306" r:id="rId10"/>
    <p:sldId id="321" r:id="rId11"/>
    <p:sldId id="309" r:id="rId12"/>
    <p:sldId id="320" r:id="rId13"/>
    <p:sldId id="301" r:id="rId14"/>
    <p:sldId id="319" r:id="rId15"/>
    <p:sldId id="310" r:id="rId16"/>
    <p:sldId id="311" r:id="rId17"/>
    <p:sldId id="312" r:id="rId18"/>
    <p:sldId id="313" r:id="rId19"/>
    <p:sldId id="314" r:id="rId20"/>
    <p:sldId id="315" r:id="rId21"/>
    <p:sldId id="316" r:id="rId22"/>
    <p:sldId id="317" r:id="rId23"/>
    <p:sldId id="29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7DC4D2C-095E-462F-89DA-8004CBD0BDEF}">
          <p14:sldIdLst>
            <p14:sldId id="256"/>
            <p14:sldId id="303"/>
            <p14:sldId id="258"/>
            <p14:sldId id="304"/>
            <p14:sldId id="305"/>
            <p14:sldId id="306"/>
            <p14:sldId id="321"/>
            <p14:sldId id="309"/>
            <p14:sldId id="320"/>
            <p14:sldId id="301"/>
            <p14:sldId id="319"/>
            <p14:sldId id="310"/>
            <p14:sldId id="311"/>
            <p14:sldId id="312"/>
            <p14:sldId id="313"/>
            <p14:sldId id="314"/>
            <p14:sldId id="315"/>
            <p14:sldId id="316"/>
            <p14:sldId id="317"/>
            <p14:sldId id="29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778D600-272E-32EB-2718-EDE4F42117CA}" name="Rachel Marsland" initials="RM" userId="S::r.marsland@peaksplains.org::c746dd11-431c-445d-92b6-70512ef40f76" providerId="AD"/>
  <p188:author id="{8B53016C-FE21-D2C8-86A0-859CAB0358B5}" name="Jules Booker" initials="JB" userId="S::j.booker@peaksplains.org::43ccbff7-ac35-4aa0-a78d-4a470adbdef9" providerId="AD"/>
  <p188:author id="{A92CAD7C-A858-8812-8DE7-B55BF48D9017}" name="Jessica McGuinness" initials="" userId="S::j.mcguinness@peaksplains.org::44ec7548-621a-463a-89d5-0bd5196e0dcc" providerId="AD"/>
  <p188:author id="{946EB784-25FA-4D3C-8A94-8CC6536B1E2D}" name="Caren Breddy" initials="CB" userId="S::c.breddy@peaksplains.org::fd88c947-8918-44f6-a662-50a454fc582f" providerId="AD"/>
  <p188:author id="{896DD188-F754-D9AA-C52A-33CC8FDC8D63}" name="Fran Worthington" initials="FW" userId="S::f.worthington@peaksplains.org::1303082a-f71f-4a98-b3f0-bedd16301a5f" providerId="AD"/>
  <p188:author id="{214673B7-6E78-780E-7884-BED160A222AC}" name="Zakiyya Richardson" initials="" userId="S::z.richardson@peaksplains.org::a9a8a803-97d7-4741-b136-77d5e379fc7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6167"/>
    <a:srgbClr val="C0B2A5"/>
    <a:srgbClr val="005437"/>
    <a:srgbClr val="7AC1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87A19A-08C1-43EF-68E7-69DA8217C44C}" v="34" dt="2025-08-18T09:56:15.857"/>
    <p1510:client id="{0E3CDEAC-4F1E-E60B-B435-66A4328F82AC}" v="44" dt="2025-08-18T09:30:24.776"/>
    <p1510:client id="{4C4DB506-E38A-B919-D23F-76F0AC73A248}" v="24" dt="2025-08-18T15:57:25.138"/>
    <p1510:client id="{BCE383FB-CF37-6DF0-938B-CC845334E06F}" v="142" dt="2025-08-18T12:44:15.300"/>
    <p1510:client id="{C3C670EF-4C9E-A991-850A-007A9550D6E6}" v="874" dt="2025-08-18T11:29:15.843"/>
    <p1510:client id="{D9B8D29B-BECE-4B32-4488-9CC2DC497B62}" v="19" dt="2025-08-18T16:09:23.1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comments/modernComment_12A_3469C8C1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6B66DF82-E67D-4578-A02D-35B9B32ECA81}" authorId="{A92CAD7C-A858-8812-8DE7-B55BF48D9017}" status="resolved" created="2025-08-15T13:25:37.928" startDate="2025-08-15T13:25:37.928" dueDate="2025-08-15T13:25:37.928" assignedTo="{214673B7-6E78-780E-7884-BED160A222AC}" complete="100000" title="@Zakiyya Richardson @Fran Worthington Hey both, are you happy with the messaging re general meeting being 6 monthly and forum being ad-hoc? Let me know if you'd like this amending.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879347905" sldId="298"/>
      <ac:spMk id="9" creationId="{EAEC9DCF-5B47-3E74-03DF-BACC50CAD7BB}"/>
    </ac:deMkLst>
    <p188:txBody>
      <a:bodyPr/>
      <a:lstStyle/>
      <a:p>
        <a:r>
          <a:rPr lang="en-US"/>
          <a:t>[@Zakiyya Richardson] [@Fran Worthington] Hey both, are you happy with the messaging re general meeting being 6 monthly and forum being ad-hoc? Let me know if you'd like this amending. </a:t>
        </a:r>
      </a:p>
    </p188:txBody>
    <p188:extLst>
      <p:ext xmlns:p="http://schemas.openxmlformats.org/presentationml/2006/main" uri="{5BB2D875-25FF-4072-B9AC-8F64D62656EB}">
        <p228:taskDetails xmlns:p228="http://schemas.microsoft.com/office/powerpoint/2022/08/main">
          <p228:history>
            <p228:event time="2025-08-15T13:25:37.928" id="{905735B4-62A5-4C5F-8151-C55F71D85021}">
              <p228:atrbtn authorId="{A92CAD7C-A858-8812-8DE7-B55BF48D9017}"/>
              <p228:anchr>
                <p228:comment id="{6B66DF82-E67D-4578-A02D-35B9B32ECA81}"/>
              </p228:anchr>
              <p228:add/>
            </p228:event>
            <p228:event time="2025-08-15T13:25:37.928" id="{6D721A10-B391-4DDD-A12C-5BD1B8B0E1E8}">
              <p228:atrbtn authorId="{A92CAD7C-A858-8812-8DE7-B55BF48D9017}"/>
              <p228:anchr>
                <p228:comment id="{6B66DF82-E67D-4578-A02D-35B9B32ECA81}"/>
              </p228:anchr>
              <p228:asgn authorId="{214673B7-6E78-780E-7884-BED160A222AC}"/>
            </p228:event>
            <p228:event time="2025-08-15T13:25:37.928" id="{4F33F6E0-8E1E-42F9-A223-F1E940030C59}">
              <p228:atrbtn authorId="{A92CAD7C-A858-8812-8DE7-B55BF48D9017}"/>
              <p228:anchr>
                <p228:comment id="{6B66DF82-E67D-4578-A02D-35B9B32ECA81}"/>
              </p228:anchr>
              <p228:title val="@Zakiyya Richardson @Fran Worthington Hey both, are you happy with the messaging re general meeting being 6 monthly and forum being ad-hoc? Let me know if you'd like this amending."/>
            </p228:event>
            <p228:event time="2025-08-15T13:25:37.928" id="{48DB7E3D-C830-4174-AFC1-F9583BD165C7}">
              <p228:atrbtn authorId="{A92CAD7C-A858-8812-8DE7-B55BF48D9017}"/>
              <p228:anchr>
                <p228:comment id="{6B66DF82-E67D-4578-A02D-35B9B32ECA81}"/>
              </p228:anchr>
              <p228:date stDt="2025-08-15T13:25:37.928" endDt="2025-08-15T13:25:37.928"/>
            </p228:event>
            <p228:event time="2025-08-18T12:44:15.300" id="{F9702D51-EB8E-4EA9-B13D-7BA15673B74B}">
              <p228:atrbtn authorId="{A92CAD7C-A858-8812-8DE7-B55BF48D9017}"/>
              <p228:anchr>
                <p228:comment id="{00000000-0000-0000-0000-000000000000}"/>
              </p228:anchr>
              <p228:pcntCmplt val="100000"/>
            </p228:event>
          </p228:history>
        </p228:taskDetails>
      </p:ext>
    </p188:extLst>
  </p188:cm>
  <p188:cm id="{BA173AE0-4B1D-4387-AF0F-8D8385A7954B}" authorId="{946EB784-25FA-4D3C-8A94-8CC6536B1E2D}" status="resolved" created="2025-08-18T09:29:37.619" startDate="2025-08-18T09:29:37.619" dueDate="2025-08-18T09:29:37.619" assignedTo="{A92CAD7C-A858-8812-8DE7-B55BF48D9017}" complete="100000" title="@Jessica McGuinness Can we expand the acronyms please?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879347905" sldId="298"/>
      <ac:spMk id="9" creationId="{EAEC9DCF-5B47-3E74-03DF-BACC50CAD7BB}"/>
      <ac:txMk cp="253" len="65">
        <ac:context len="435" hash="2543451058"/>
      </ac:txMk>
    </ac:txMkLst>
    <p188:pos x="6024113" y="2774830"/>
    <p188:txBody>
      <a:bodyPr/>
      <a:lstStyle/>
      <a:p>
        <a:r>
          <a:rPr lang="en-GB"/>
          <a:t>[@Jessica McGuinness] 
Can we expand the acronyms please?</a:t>
        </a:r>
      </a:p>
    </p188:txBody>
    <p188:extLst>
      <p:ext xmlns:p="http://schemas.openxmlformats.org/presentationml/2006/main" uri="{5BB2D875-25FF-4072-B9AC-8F64D62656EB}">
        <p228:taskDetails xmlns:p228="http://schemas.microsoft.com/office/powerpoint/2022/08/main">
          <p228:history>
            <p228:event time="2025-08-18T09:29:37.619" id="{CE309521-33D0-4209-B65F-FBFC4794D45F}">
              <p228:atrbtn authorId="{946EB784-25FA-4D3C-8A94-8CC6536B1E2D}"/>
              <p228:anchr>
                <p228:comment id="{BA173AE0-4B1D-4387-AF0F-8D8385A7954B}"/>
              </p228:anchr>
              <p228:add/>
            </p228:event>
            <p228:event time="2025-08-18T09:29:37.619" id="{6F0DAB3B-341D-47C5-A0A8-27A3506A366F}">
              <p228:atrbtn authorId="{946EB784-25FA-4D3C-8A94-8CC6536B1E2D}"/>
              <p228:anchr>
                <p228:comment id="{BA173AE0-4B1D-4387-AF0F-8D8385A7954B}"/>
              </p228:anchr>
              <p228:asgn authorId="{A92CAD7C-A858-8812-8DE7-B55BF48D9017}"/>
            </p228:event>
            <p228:event time="2025-08-18T09:29:37.619" id="{659E6274-386F-479E-957E-4E38057772DD}">
              <p228:atrbtn authorId="{946EB784-25FA-4D3C-8A94-8CC6536B1E2D}"/>
              <p228:anchr>
                <p228:comment id="{BA173AE0-4B1D-4387-AF0F-8D8385A7954B}"/>
              </p228:anchr>
              <p228:title val="@Jessica McGuinness Can we expand the acronyms please?"/>
            </p228:event>
            <p228:event time="2025-08-18T09:29:37.619" id="{2E76A737-6EA2-4832-83D3-5AD30E5AA72B}">
              <p228:atrbtn authorId="{946EB784-25FA-4D3C-8A94-8CC6536B1E2D}"/>
              <p228:anchr>
                <p228:comment id="{BA173AE0-4B1D-4387-AF0F-8D8385A7954B}"/>
              </p228:anchr>
              <p228:date stDt="2025-08-18T09:29:37.619" endDt="2025-08-18T09:29:37.619"/>
            </p228:event>
            <p228:event time="2025-08-18T12:44:13.284" id="{00FA3687-90FB-45F2-9B3D-147A1643F9D3}">
              <p228:atrbtn authorId="{A92CAD7C-A858-8812-8DE7-B55BF48D9017}"/>
              <p228:anchr>
                <p228:comment id="{00000000-0000-0000-0000-000000000000}"/>
              </p228:anchr>
              <p228:pcntCmplt val="100000"/>
            </p228:event>
          </p228:history>
        </p228:taskDetails>
      </p:ext>
    </p188:extLst>
  </p188:cm>
</p188:cmLst>
</file>

<file path=ppt/comments/modernComment_12D_B413913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A764276C-282D-4968-8163-CE947FA3C1F1}" authorId="{5778D600-272E-32EB-2718-EDE4F42117CA}" status="resolved" created="2025-08-14T09:59:20.551" complete="100000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3021181232" sldId="301"/>
      <ac:spMk id="3" creationId="{564CE110-D83A-06BA-B011-7DFB7BDFAEF4}"/>
    </ac:deMkLst>
    <p188:txBody>
      <a:bodyPr/>
      <a:lstStyle/>
      <a:p>
        <a:r>
          <a:rPr lang="en-GB"/>
          <a:t>[@Jessica McGuinness] [@Zakiyya Richardson] could we explore making this more interactive eg. polls via Slido? </a:t>
        </a:r>
      </a:p>
    </p188:txBody>
  </p188:cm>
</p188:cmLst>
</file>

<file path=ppt/comments/modernComment_12F_8683D065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9F5BDB6B-38CC-49A3-B6E7-DED325B5AE7C}" authorId="{5778D600-272E-32EB-2718-EDE4F42117CA}" status="resolved" created="2025-08-14T09:58:04.548" startDate="2025-08-14T09:58:04.548" dueDate="2025-08-14T09:58:04.548" assignedTo="{A92CAD7C-A858-8812-8DE7-B55BF48D9017}" complete="100000" title="@Jessica McGuinness can we have names of leads on this? This will be uploaded to the website following the session.">
    <pc:sldMkLst xmlns:pc="http://schemas.microsoft.com/office/powerpoint/2013/main/command">
      <pc:docMk/>
      <pc:sldMk cId="2256785509" sldId="303"/>
    </pc:sldMkLst>
    <p188:txBody>
      <a:bodyPr/>
      <a:lstStyle/>
      <a:p>
        <a:r>
          <a:rPr lang="en-GB"/>
          <a:t>[@Jessica McGuinness]  can we have names of leads on this?
This will be uploaded to the website following the session.</a:t>
        </a:r>
      </a:p>
    </p188:txBody>
    <p188:extLst>
      <p:ext xmlns:p="http://schemas.openxmlformats.org/presentationml/2006/main" uri="{5BB2D875-25FF-4072-B9AC-8F64D62656EB}">
        <p228:taskDetails xmlns:p228="http://schemas.microsoft.com/office/powerpoint/2022/08/main">
          <p228:history>
            <p228:event time="2025-08-14T09:58:04.548" id="{CF844312-D939-4BE1-B7A2-9779AE79DFAF}">
              <p228:atrbtn authorId="{5778D600-272E-32EB-2718-EDE4F42117CA}"/>
              <p228:anchr>
                <p228:comment id="{9F5BDB6B-38CC-49A3-B6E7-DED325B5AE7C}"/>
              </p228:anchr>
              <p228:add/>
            </p228:event>
            <p228:event time="2025-08-14T09:58:04.548" id="{F87BF026-85A6-4C8B-9BD0-0B51CF515A9B}">
              <p228:atrbtn authorId="{5778D600-272E-32EB-2718-EDE4F42117CA}"/>
              <p228:anchr>
                <p228:comment id="{9F5BDB6B-38CC-49A3-B6E7-DED325B5AE7C}"/>
              </p228:anchr>
              <p228:asgn authorId="{A92CAD7C-A858-8812-8DE7-B55BF48D9017}"/>
            </p228:event>
            <p228:event time="2025-08-14T09:58:04.548" id="{0270024F-4143-4FC8-A8CC-3E8BDBA9949F}">
              <p228:atrbtn authorId="{5778D600-272E-32EB-2718-EDE4F42117CA}"/>
              <p228:anchr>
                <p228:comment id="{9F5BDB6B-38CC-49A3-B6E7-DED325B5AE7C}"/>
              </p228:anchr>
              <p228:title val="@Jessica McGuinness can we have names of leads on this? This will be uploaded to the website following the session."/>
            </p228:event>
            <p228:event time="2025-08-14T09:58:04.548" id="{F9CC13CA-779D-4AB5-811D-0D52D6EB0961}">
              <p228:atrbtn authorId="{5778D600-272E-32EB-2718-EDE4F42117CA}"/>
              <p228:anchr>
                <p228:comment id="{9F5BDB6B-38CC-49A3-B6E7-DED325B5AE7C}"/>
              </p228:anchr>
              <p228:date stDt="2025-08-14T09:58:04.548" endDt="2025-08-14T09:58:04.548"/>
            </p228:event>
            <p228:event time="2025-08-15T13:19:43.406" id="{CBA1C137-D405-41FE-9B33-8AFBCE905E3F}">
              <p228:atrbtn authorId="{A92CAD7C-A858-8812-8DE7-B55BF48D9017}"/>
              <p228:anchr>
                <p228:comment id="{00000000-0000-0000-0000-000000000000}"/>
              </p228:anchr>
              <p228:pcntCmplt val="100000"/>
            </p228:event>
            <p228:event time="2025-08-15T13:40:42.063" id="{A5FF4103-91BA-4571-8F27-AE68738AAF03}">
              <p228:atrbtn authorId="{5778D600-272E-32EB-2718-EDE4F42117CA}"/>
              <p228:anchr>
                <p228:comment id="{00000000-0000-0000-0000-000000000000}"/>
              </p228:anchr>
              <p228:pcntCmplt val="0"/>
            </p228:event>
            <p228:event time="2025-08-15T14:02:34.273" id="{07662F64-2535-4257-8729-A35A9A16886E}">
              <p228:atrbtn authorId="{A92CAD7C-A858-8812-8DE7-B55BF48D9017}"/>
              <p228:anchr>
                <p228:comment id="{00000000-0000-0000-0000-000000000000}"/>
              </p228:anchr>
              <p228:pcntCmplt val="100000"/>
            </p228:event>
          </p228:history>
        </p228:taskDetails>
      </p:ext>
    </p188:extLst>
  </p188:cm>
</p188:cmLst>
</file>

<file path=ppt/comments/modernComment_130_8F907CB6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2428097D-4212-441B-AE8B-8B0189658A61}" authorId="{946EB784-25FA-4D3C-8A94-8CC6536B1E2D}" status="resolved" created="2025-08-18T09:30:06.635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2408610998" sldId="304"/>
      <ac:spMk id="3" creationId="{4180D176-9545-D60F-FE3A-2F188036BFDB}"/>
      <ac:txMk cp="236" len="29">
        <ac:context len="307" hash="2087269221"/>
      </ac:txMk>
    </ac:txMkLst>
    <p188:pos x="3651849" y="3996905"/>
    <p188:replyLst>
      <p188:reply id="{EE1C450A-95B9-4590-BD48-DE368ECC4813}" authorId="{A92CAD7C-A858-8812-8DE7-B55BF48D9017}" created="2025-08-18T12:38:55.834">
        <p188:txBody>
          <a:bodyPr/>
          <a:lstStyle/>
          <a:p>
            <a:r>
              <a:rPr lang="en-US"/>
              <a:t>woops, sorry Caren :D</a:t>
            </a:r>
          </a:p>
        </p188:txBody>
      </p188:reply>
    </p188:replyLst>
    <p188:txBody>
      <a:bodyPr/>
      <a:lstStyle/>
      <a:p>
        <a:r>
          <a:rPr lang="en-GB"/>
          <a:t>[@Jessica McGuinness] I've added myself on!!  :)  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391EE7-43EE-4FE9-B037-F51204A1370D}" type="datetimeFigureOut">
              <a:rPr lang="en-GB" smtClean="0"/>
              <a:pPr/>
              <a:t>21/08/2025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5C764-3D93-45B2-B320-DFDBF08206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540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5C764-3D93-45B2-B320-DFDBF0820680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701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953A08-B582-EA3D-14DB-6BF584BFF4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D471D48-BDB5-42DB-586E-381CA40C41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5CB7F1D-ABD7-5BEF-3327-D759724E751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a. Being courteous and polite at all times </a:t>
            </a:r>
          </a:p>
          <a:p>
            <a:endParaRPr lang="en-GB"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GB"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b. Listening to and respecting other people’s opinions. Not talking over other people in meetings </a:t>
            </a:r>
          </a:p>
          <a:p>
            <a:endParaRPr lang="en-GB"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D914FE-294C-2E62-47A2-A1A488469A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5C764-3D93-45B2-B320-DFDBF0820680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67285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a. Being courteous and polite at all times </a:t>
            </a:r>
          </a:p>
          <a:p>
            <a:endParaRPr lang="en-GB"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GB"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b. Listening to and respecting other people’s opinions. Not talking over other people in meetings </a:t>
            </a:r>
          </a:p>
          <a:p>
            <a:endParaRPr lang="en-GB"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5C764-3D93-45B2-B320-DFDBF0820680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2029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5C764-3D93-45B2-B320-DFDBF0820680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2029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F8F2B4-40EF-4DF1-579F-1AE8A0E8A2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1F9C78F-045A-D016-2FC5-546D9BD6665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3E1F552-ED19-3A5C-0F0E-F950E85A67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774BE8-2603-1FB6-A7E7-3152FAD0493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5C764-3D93-45B2-B320-DFDBF0820680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82457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3F40AD-14FD-6EC4-6916-4CE387F205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C596C55-3B89-4973-4ADF-600A45D135F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CE7AB55-0418-47A1-C577-AF5A1CBBFF6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378340-B05A-440F-A850-8CE874144F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5C764-3D93-45B2-B320-DFDBF0820680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4826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68CCDB-E686-D7D2-BE6D-526048E78B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F9CB12C-9510-ECCA-E218-C341B0DECF6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0AD89EE-2750-4953-35FC-99E2394635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14B588-9D55-22DB-FAB7-373A8E376C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5C764-3D93-45B2-B320-DFDBF0820680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5184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5C764-3D93-45B2-B320-DFDBF0820680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080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3717032"/>
            <a:ext cx="7772400" cy="1298575"/>
          </a:xfrm>
        </p:spPr>
        <p:txBody>
          <a:bodyPr anchor="b">
            <a:normAutofit/>
          </a:bodyPr>
          <a:lstStyle>
            <a:lvl1pPr algn="l">
              <a:defRPr sz="2400">
                <a:solidFill>
                  <a:srgbClr val="7AC143"/>
                </a:solidFill>
                <a:latin typeface="ITC Giovanni Std Book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4917165"/>
            <a:ext cx="6696744" cy="1345704"/>
          </a:xfrm>
        </p:spPr>
        <p:txBody>
          <a:bodyPr>
            <a:noAutofit/>
          </a:bodyPr>
          <a:lstStyle>
            <a:lvl1pPr marL="0" indent="0" algn="l">
              <a:lnSpc>
                <a:spcPct val="80000"/>
              </a:lnSpc>
              <a:buNone/>
              <a:defRPr sz="4500">
                <a:solidFill>
                  <a:schemeClr val="bg1"/>
                </a:solidFill>
                <a:latin typeface="ITC Giovanni Std Book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43212" y="6117299"/>
            <a:ext cx="2694636" cy="461136"/>
          </a:xfrm>
        </p:spPr>
        <p:txBody>
          <a:bodyPr/>
          <a:lstStyle>
            <a:lvl1pPr algn="r">
              <a:defRPr sz="2500">
                <a:solidFill>
                  <a:srgbClr val="005437"/>
                </a:solidFill>
                <a:latin typeface="ITC Giovanni Std Book" pitchFamily="18" charset="0"/>
              </a:defRPr>
            </a:lvl1pPr>
          </a:lstStyle>
          <a:p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8E4A-84B1-4471-B89C-82E2947B8D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8E4A-84B1-4471-B89C-82E2947B8D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44822"/>
            <a:ext cx="8229600" cy="580927"/>
          </a:xfrm>
        </p:spPr>
        <p:txBody>
          <a:bodyPr>
            <a:noAutofit/>
          </a:bodyPr>
          <a:lstStyle>
            <a:lvl1pPr algn="l">
              <a:defRPr sz="3400">
                <a:solidFill>
                  <a:srgbClr val="005437"/>
                </a:solidFill>
                <a:latin typeface="ITC Giovanni Std Book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508788"/>
            <a:ext cx="8640960" cy="4617377"/>
          </a:xfrm>
        </p:spPr>
        <p:txBody>
          <a:bodyPr>
            <a:normAutofit/>
          </a:bodyPr>
          <a:lstStyle>
            <a:lvl1pPr marL="271463" indent="-271463">
              <a:buFontTx/>
              <a:buBlip>
                <a:blip r:embed="rId2"/>
              </a:buBlip>
              <a:defRPr sz="2000">
                <a:solidFill>
                  <a:srgbClr val="005437"/>
                </a:solidFill>
                <a:latin typeface="+mj-lt"/>
              </a:defRPr>
            </a:lvl1pPr>
            <a:lvl2pPr marL="719138" indent="-271463">
              <a:buFontTx/>
              <a:buBlip>
                <a:blip r:embed="rId2"/>
              </a:buBlip>
              <a:defRPr sz="2000">
                <a:solidFill>
                  <a:srgbClr val="5E6167"/>
                </a:solidFill>
                <a:latin typeface="+mj-lt"/>
              </a:defRPr>
            </a:lvl2pPr>
            <a:lvl3pPr>
              <a:buFont typeface="Arial" pitchFamily="34" charset="0"/>
              <a:buChar char="•"/>
              <a:defRPr sz="2000">
                <a:solidFill>
                  <a:srgbClr val="5E6167"/>
                </a:solidFill>
                <a:latin typeface="+mj-lt"/>
              </a:defRPr>
            </a:lvl3pPr>
            <a:lvl4pPr>
              <a:buFont typeface="Arial" pitchFamily="34" charset="0"/>
              <a:buChar char="•"/>
              <a:defRPr sz="2000">
                <a:solidFill>
                  <a:srgbClr val="5E6167"/>
                </a:solidFill>
                <a:latin typeface="+mj-lt"/>
              </a:defRPr>
            </a:lvl4pPr>
            <a:lvl5pPr>
              <a:buFont typeface="Arial" pitchFamily="34" charset="0"/>
              <a:buChar char="•"/>
              <a:defRPr sz="2000">
                <a:solidFill>
                  <a:srgbClr val="5E6167"/>
                </a:solidFill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3568" y="6309320"/>
            <a:ext cx="5336232" cy="365125"/>
          </a:xfrm>
        </p:spPr>
        <p:txBody>
          <a:bodyPr/>
          <a:lstStyle>
            <a:lvl1pPr algn="l">
              <a:defRPr sz="1100">
                <a:solidFill>
                  <a:srgbClr val="5E6167"/>
                </a:solidFill>
                <a:latin typeface="ITC Giovanni Std Book" pitchFamily="18" charset="0"/>
              </a:defRPr>
            </a:lvl1pPr>
          </a:lstStyle>
          <a:p>
            <a:r>
              <a:rPr lang="en-GB"/>
              <a:t>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536" y="6309320"/>
            <a:ext cx="288032" cy="365125"/>
          </a:xfrm>
        </p:spPr>
        <p:txBody>
          <a:bodyPr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8A858E4A-84B1-4471-B89C-82E2947B8D2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62634" y="260649"/>
            <a:ext cx="8207375" cy="480185"/>
          </a:xfrm>
        </p:spPr>
        <p:txBody>
          <a:bodyPr>
            <a:noAutofit/>
          </a:bodyPr>
          <a:lstStyle>
            <a:lvl1pPr>
              <a:buNone/>
              <a:defRPr sz="2000" baseline="0">
                <a:solidFill>
                  <a:srgbClr val="7AC143"/>
                </a:solidFill>
                <a:latin typeface="ITC Giovanni Std Book" pitchFamily="18" charset="0"/>
              </a:defRPr>
            </a:lvl1pPr>
          </a:lstStyle>
          <a:p>
            <a:pPr lvl="0"/>
            <a:r>
              <a:rPr lang="en-GB"/>
              <a:t>Click to add Title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251520" y="1316765"/>
            <a:ext cx="8568952" cy="0"/>
          </a:xfrm>
          <a:prstGeom prst="line">
            <a:avLst/>
          </a:prstGeom>
          <a:ln w="6350">
            <a:solidFill>
              <a:srgbClr val="C0B2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8E4A-84B1-4471-B89C-82E2947B8D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8E4A-84B1-4471-B89C-82E2947B8D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8E4A-84B1-4471-B89C-82E2947B8D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8E4A-84B1-4471-B89C-82E2947B8D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8E4A-84B1-4471-B89C-82E2947B8D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8E4A-84B1-4471-B89C-82E2947B8D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8E4A-84B1-4471-B89C-82E2947B8D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58E4A-84B1-4471-B89C-82E2947B8D2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2D_B413913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2F_8683D06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2A_3469C8C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getinvolved@peaksplains.org" TargetMode="Externa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30_8F907CB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>
                <a:latin typeface="ITC Giovanni Std Book"/>
              </a:rPr>
              <a:t>18 August 2025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1296" y="5157192"/>
            <a:ext cx="6696744" cy="1345704"/>
          </a:xfrm>
        </p:spPr>
        <p:txBody>
          <a:bodyPr/>
          <a:lstStyle/>
          <a:p>
            <a:r>
              <a:rPr lang="en-GB"/>
              <a:t>Leaseholder Meeting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42FCC-2649-1447-A51A-7DC176578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ITC Giovanni Std Book"/>
              </a:rPr>
              <a:t>Our website &amp; information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CE110-D83A-06BA-B011-7DFB7BDFA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71145" indent="-271145"/>
            <a:r>
              <a:rPr lang="en-US">
                <a:ea typeface="Calibri"/>
                <a:cs typeface="Calibri"/>
              </a:rPr>
              <a:t>Did you know we have section on the website dedicated to Leaseholders?</a:t>
            </a:r>
          </a:p>
          <a:p>
            <a:pPr marL="271145" indent="-271145"/>
            <a:endParaRPr lang="en-US">
              <a:ea typeface="Calibri"/>
              <a:cs typeface="Calibri"/>
            </a:endParaRPr>
          </a:p>
          <a:p>
            <a:pPr marL="271145" indent="-271145"/>
            <a:r>
              <a:rPr lang="en-US">
                <a:ea typeface="Calibri"/>
                <a:cs typeface="Calibri"/>
              </a:rPr>
              <a:t>Do you use the website?</a:t>
            </a:r>
          </a:p>
          <a:p>
            <a:pPr marL="271145" indent="-271145">
              <a:buChar char="•"/>
            </a:pPr>
            <a:endParaRPr lang="en-US">
              <a:ea typeface="Calibri"/>
              <a:cs typeface="Calibri"/>
            </a:endParaRPr>
          </a:p>
          <a:p>
            <a:pPr marL="271145" indent="-271145"/>
            <a:r>
              <a:rPr lang="en-US">
                <a:ea typeface="Calibri"/>
                <a:cs typeface="Calibri"/>
              </a:rPr>
              <a:t>What would you like to see on our website?</a:t>
            </a:r>
            <a:endParaRPr lang="en-US"/>
          </a:p>
          <a:p>
            <a:pPr marL="271145" indent="-271145"/>
            <a:endParaRPr lang="en-US">
              <a:ea typeface="Calibri"/>
              <a:cs typeface="Calibri"/>
            </a:endParaRPr>
          </a:p>
          <a:p>
            <a:pPr marL="271145" indent="-271145">
              <a:buChar char="•"/>
            </a:pPr>
            <a:endParaRPr lang="en-US">
              <a:ea typeface="Calibri"/>
              <a:cs typeface="Calibri"/>
            </a:endParaRPr>
          </a:p>
          <a:p>
            <a:pPr marL="271145" indent="-271145">
              <a:buChar char="•"/>
            </a:pPr>
            <a:endParaRPr lang="en-US">
              <a:ea typeface="Calibri"/>
              <a:cs typeface="Calibri"/>
            </a:endParaRPr>
          </a:p>
          <a:p>
            <a:pPr marL="0" indent="0">
              <a:buNone/>
            </a:pPr>
            <a:endParaRPr lang="en-US">
              <a:ea typeface="Calibri"/>
              <a:cs typeface="Calibri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9B0FC2-F3EC-1B9F-5A0E-E164838E3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35602C-A7D2-CC49-F762-ACB19E27A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8E4A-84B1-4471-B89C-82E2947B8D27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E121476-B705-A9B4-ABD3-A81B6650112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>
                <a:latin typeface="ITC Giovanni Std Book"/>
              </a:rPr>
              <a:t>Fran Worthington</a:t>
            </a:r>
            <a:endParaRPr lang="en-US">
              <a:solidFill>
                <a:srgbClr val="000000"/>
              </a:solidFill>
              <a:latin typeface="ITC Giovanni Std Book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181232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54A907-C358-8B51-613C-6E7E09341D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A195D-E73E-8174-7F7B-1AB884734C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9552" y="2205471"/>
            <a:ext cx="7772400" cy="2129787"/>
          </a:xfrm>
        </p:spPr>
        <p:txBody>
          <a:bodyPr>
            <a:normAutofit/>
          </a:bodyPr>
          <a:lstStyle/>
          <a:p>
            <a:pPr algn="ctr"/>
            <a:r>
              <a:rPr lang="en-GB" sz="4000" b="1">
                <a:solidFill>
                  <a:schemeClr val="bg1"/>
                </a:solidFill>
                <a:latin typeface="ITC Giovanni Std Book"/>
              </a:rPr>
              <a:t> </a:t>
            </a:r>
            <a:br>
              <a:rPr lang="en-GB" sz="4000" b="1">
                <a:solidFill>
                  <a:schemeClr val="bg1"/>
                </a:solidFill>
                <a:latin typeface="ITC Giovanni Std Book"/>
              </a:rPr>
            </a:br>
            <a:br>
              <a:rPr lang="en-GB" sz="4000" b="1">
                <a:solidFill>
                  <a:schemeClr val="bg1"/>
                </a:solidFill>
                <a:latin typeface="ITC Giovanni Std Book"/>
              </a:rPr>
            </a:br>
            <a:r>
              <a:rPr lang="en-GB" sz="4000" b="1">
                <a:solidFill>
                  <a:schemeClr val="bg1"/>
                </a:solidFill>
                <a:latin typeface="ITC Giovanni Std Book"/>
              </a:rPr>
              <a:t>Home Ownership/Finance - update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190280-018B-242E-DF50-7E4D96E071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GB" sz="2000" b="1">
                <a:latin typeface="ITC Giovanni Std Book"/>
              </a:rPr>
              <a:t>Update for Leaseholder Forum August 2025</a:t>
            </a:r>
            <a:endParaRPr lang="en-GB" sz="2000" b="1"/>
          </a:p>
        </p:txBody>
      </p:sp>
    </p:spTree>
    <p:extLst>
      <p:ext uri="{BB962C8B-B14F-4D97-AF65-F5344CB8AC3E}">
        <p14:creationId xmlns:p14="http://schemas.microsoft.com/office/powerpoint/2010/main" val="24567075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CC9C2-AC73-88D1-713A-F2FAA9391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have we been up to in 2025?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FA9995-ACE7-FCB2-A1FA-089549809E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  <a:p>
            <a:r>
              <a:rPr lang="en-GB"/>
              <a:t>Service charge internal audit </a:t>
            </a:r>
          </a:p>
          <a:p>
            <a:r>
              <a:rPr lang="en-GB"/>
              <a:t>Completed service charge audit tender</a:t>
            </a:r>
          </a:p>
          <a:p>
            <a:r>
              <a:rPr lang="en-GB"/>
              <a:t>Completed buildings insurance tender</a:t>
            </a:r>
          </a:p>
          <a:p>
            <a:r>
              <a:rPr lang="en-GB"/>
              <a:t>Completed sinking fund rollout</a:t>
            </a:r>
          </a:p>
          <a:p>
            <a:r>
              <a:rPr lang="en-GB"/>
              <a:t>Sent leaseholder budgets for year 2025/26</a:t>
            </a:r>
          </a:p>
          <a:p>
            <a:r>
              <a:rPr lang="en-GB"/>
              <a:t>Prepared the service charge actuals for year 2024/25</a:t>
            </a:r>
          </a:p>
          <a:p>
            <a:r>
              <a:rPr lang="en-GB"/>
              <a:t>Sent building insurance policies</a:t>
            </a:r>
          </a:p>
          <a:p>
            <a:r>
              <a:rPr lang="en-GB"/>
              <a:t>Updated the Leaseholder Charger Recovery Policy</a:t>
            </a:r>
          </a:p>
          <a:p>
            <a:r>
              <a:rPr lang="en-GB"/>
              <a:t>Leaseholder service charge audit for 2024/25 actuals (on-going)</a:t>
            </a:r>
          </a:p>
          <a:p>
            <a:endParaRPr lang="en-GB"/>
          </a:p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3D0995-45F4-82BB-B48D-4C6A0EB19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64FCE0-D611-EFF8-C475-7749BDE2B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8E4A-84B1-4471-B89C-82E2947B8D27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3745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2205471"/>
            <a:ext cx="7772400" cy="2129787"/>
          </a:xfrm>
        </p:spPr>
        <p:txBody>
          <a:bodyPr>
            <a:normAutofit/>
          </a:bodyPr>
          <a:lstStyle/>
          <a:p>
            <a:pPr algn="ctr"/>
            <a:r>
              <a:rPr lang="en-GB" sz="4000" b="1">
                <a:solidFill>
                  <a:schemeClr val="bg1"/>
                </a:solidFill>
                <a:latin typeface="ITC Giovanni Std Book"/>
              </a:rPr>
              <a:t> </a:t>
            </a:r>
            <a:br>
              <a:rPr lang="en-GB" sz="4000" b="1">
                <a:solidFill>
                  <a:schemeClr val="bg1"/>
                </a:solidFill>
                <a:latin typeface="ITC Giovanni Std Book"/>
              </a:rPr>
            </a:br>
            <a:br>
              <a:rPr lang="en-GB" sz="4000" b="1">
                <a:solidFill>
                  <a:schemeClr val="bg1"/>
                </a:solidFill>
                <a:latin typeface="ITC Giovanni Std Book"/>
              </a:rPr>
            </a:br>
            <a:r>
              <a:rPr lang="en-GB" sz="4000" b="1">
                <a:solidFill>
                  <a:schemeClr val="bg1"/>
                </a:solidFill>
                <a:latin typeface="ITC Giovanni Std Book"/>
              </a:rPr>
              <a:t>Estate Services - update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GB" sz="2000" b="1">
                <a:latin typeface="ITC Giovanni Std Book"/>
              </a:rPr>
              <a:t>Update for Leaseholder Forum August 2025</a:t>
            </a:r>
            <a:endParaRPr lang="en-GB" sz="2000" b="1"/>
          </a:p>
        </p:txBody>
      </p:sp>
    </p:spTree>
    <p:extLst>
      <p:ext uri="{BB962C8B-B14F-4D97-AF65-F5344CB8AC3E}">
        <p14:creationId xmlns:p14="http://schemas.microsoft.com/office/powerpoint/2010/main" val="24629628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90A421-CFAA-BBAD-D68C-1E45D94613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AE0FD-2139-0AE6-DB6F-F863AA1F3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ITC Giovanni Std Book"/>
              </a:rPr>
              <a:t>Communal spaces update - Scrutiny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4180C6-960E-573F-F86C-1F94805A24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/>
          </a:p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41353E-2991-1C26-55D1-36CA895E6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2371-2DEA-0617-B540-3DF6E5D96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8E4A-84B1-4471-B89C-82E2947B8D27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C5EB0A4-8567-C44B-8301-59DBCE75247C}"/>
              </a:ext>
            </a:extLst>
          </p:cNvPr>
          <p:cNvSpPr txBox="1"/>
          <p:nvPr/>
        </p:nvSpPr>
        <p:spPr>
          <a:xfrm>
            <a:off x="251520" y="1324486"/>
            <a:ext cx="8784976" cy="40010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271145" indent="-271145">
              <a:spcBef>
                <a:spcPct val="20000"/>
              </a:spcBef>
              <a:buBlip>
                <a:blip r:embed="rId2"/>
              </a:buBlip>
            </a:pPr>
            <a:endParaRPr lang="en-GB" sz="2200">
              <a:solidFill>
                <a:srgbClr val="005437"/>
              </a:solidFill>
              <a:latin typeface="+mj-lt"/>
              <a:ea typeface="Calibri"/>
              <a:cs typeface="Calibri"/>
            </a:endParaRPr>
          </a:p>
          <a:p>
            <a:pPr marL="271145" indent="-271145">
              <a:spcBef>
                <a:spcPct val="20000"/>
              </a:spcBef>
              <a:buBlip>
                <a:blip r:embed="rId2"/>
              </a:buBlip>
            </a:pPr>
            <a:r>
              <a:rPr lang="en-GB" sz="2200">
                <a:solidFill>
                  <a:srgbClr val="005437"/>
                </a:solidFill>
                <a:latin typeface="+mj-lt"/>
                <a:ea typeface="Calibri"/>
                <a:cs typeface="Calibri"/>
              </a:rPr>
              <a:t>Our Spring 2025 Scrutiny saw our panel taking a deep dive into our Communal Cleaning service and making recommendations on how we can improve.</a:t>
            </a:r>
            <a:br>
              <a:rPr lang="en-GB" sz="2200">
                <a:solidFill>
                  <a:srgbClr val="005437"/>
                </a:solidFill>
                <a:latin typeface="+mj-lt"/>
                <a:ea typeface="Calibri"/>
                <a:cs typeface="Calibri"/>
              </a:rPr>
            </a:br>
            <a:endParaRPr lang="en-GB" sz="2200">
              <a:solidFill>
                <a:srgbClr val="005437"/>
              </a:solidFill>
              <a:latin typeface="+mj-lt"/>
              <a:ea typeface="Calibri"/>
              <a:cs typeface="Calibri"/>
            </a:endParaRPr>
          </a:p>
          <a:p>
            <a:pPr marL="271145" indent="-271145">
              <a:spcBef>
                <a:spcPct val="20000"/>
              </a:spcBef>
              <a:buBlip>
                <a:blip r:embed="rId2"/>
              </a:buBlip>
            </a:pPr>
            <a:r>
              <a:rPr lang="en-GB" sz="2200">
                <a:solidFill>
                  <a:srgbClr val="005437"/>
                </a:solidFill>
                <a:latin typeface="+mj-lt"/>
                <a:ea typeface="Calibri"/>
                <a:cs typeface="Calibri"/>
              </a:rPr>
              <a:t>Seven tenants and one shared owner reviewed our Communal Cleaning service</a:t>
            </a:r>
            <a:br>
              <a:rPr lang="en-GB" sz="2200">
                <a:solidFill>
                  <a:srgbClr val="005437"/>
                </a:solidFill>
                <a:latin typeface="+mj-lt"/>
                <a:ea typeface="Calibri"/>
                <a:cs typeface="Calibri"/>
              </a:rPr>
            </a:br>
            <a:endParaRPr lang="en-GB" sz="2200">
              <a:solidFill>
                <a:srgbClr val="005437"/>
              </a:solidFill>
              <a:latin typeface="+mj-lt"/>
              <a:ea typeface="Calibri"/>
              <a:cs typeface="Calibri"/>
            </a:endParaRPr>
          </a:p>
          <a:p>
            <a:pPr marL="271145" indent="-271145">
              <a:spcBef>
                <a:spcPct val="20000"/>
              </a:spcBef>
              <a:buBlip>
                <a:blip r:embed="rId2"/>
              </a:buBlip>
            </a:pPr>
            <a:r>
              <a:rPr lang="en-GB" sz="2200">
                <a:solidFill>
                  <a:srgbClr val="005437"/>
                </a:solidFill>
                <a:latin typeface="+mj-lt"/>
                <a:ea typeface="Calibri"/>
                <a:cs typeface="Calibri"/>
              </a:rPr>
              <a:t>The Scrutiny Panel made a number of recommendations which we will be working on over the coming months.</a:t>
            </a:r>
          </a:p>
          <a:p>
            <a:pPr marL="271145" indent="-271145">
              <a:spcBef>
                <a:spcPct val="20000"/>
              </a:spcBef>
              <a:buBlip>
                <a:blip r:embed="rId2"/>
              </a:buBlip>
            </a:pPr>
            <a:endParaRPr lang="en-GB" sz="2200">
              <a:solidFill>
                <a:srgbClr val="005437"/>
              </a:solidFill>
              <a:latin typeface="+mj-lt"/>
              <a:ea typeface="Calibri"/>
              <a:cs typeface="Calibri"/>
            </a:endParaRPr>
          </a:p>
          <a:p>
            <a:pPr marL="271145" indent="-271145">
              <a:spcBef>
                <a:spcPct val="20000"/>
              </a:spcBef>
              <a:buBlip>
                <a:blip r:embed="rId2"/>
              </a:buBlip>
            </a:pPr>
            <a:endParaRPr lang="en-GB" sz="2200">
              <a:solidFill>
                <a:srgbClr val="005437"/>
              </a:solidFill>
              <a:latin typeface="+mj-lt"/>
              <a:ea typeface="Calibri"/>
              <a:cs typeface="Calibri"/>
            </a:endParaRPr>
          </a:p>
          <a:p>
            <a:pPr marL="271145" indent="-271145">
              <a:spcBef>
                <a:spcPct val="20000"/>
              </a:spcBef>
              <a:buBlip>
                <a:blip r:embed="rId2"/>
              </a:buBlip>
            </a:pPr>
            <a:endParaRPr lang="en-GB" sz="2200">
              <a:solidFill>
                <a:srgbClr val="005437"/>
              </a:solidFill>
              <a:latin typeface="+mj-lt"/>
              <a:ea typeface="Calibri"/>
              <a:cs typeface="Calibri"/>
            </a:endParaRPr>
          </a:p>
          <a:p>
            <a:pPr marL="271145" indent="-271145">
              <a:spcBef>
                <a:spcPct val="20000"/>
              </a:spcBef>
              <a:buBlip>
                <a:blip r:embed="rId2"/>
              </a:buBlip>
            </a:pPr>
            <a:endParaRPr lang="en-GB" sz="2200">
              <a:solidFill>
                <a:srgbClr val="005437"/>
              </a:solidFill>
              <a:latin typeface="+mj-lt"/>
              <a:ea typeface="Calibri"/>
              <a:cs typeface="Calibri"/>
            </a:endParaRPr>
          </a:p>
          <a:p>
            <a:pPr marL="271145" indent="-271145">
              <a:spcBef>
                <a:spcPct val="20000"/>
              </a:spcBef>
              <a:buBlip>
                <a:blip r:embed="rId2"/>
              </a:buBlip>
            </a:pPr>
            <a:endParaRPr lang="en-GB" sz="2200">
              <a:solidFill>
                <a:srgbClr val="005437"/>
              </a:solidFill>
              <a:latin typeface="+mj-lt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334549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F92D58-FB83-FF78-FA8E-03A8E2A4BC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24038-B670-818D-5D9C-BE154B8A8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ITC Giovanni Std Book"/>
              </a:rPr>
              <a:t>Communal spaces update - Scrutiny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C53B8C-BFB7-F64E-B5C9-D3123EC8E1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/>
          </a:p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9082B6-698C-EBCA-7DBC-291211DA1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3E088B-5CED-D093-6916-1BA976F5F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8E4A-84B1-4471-B89C-82E2947B8D27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A6465FB-0F57-1225-59AC-00D223C139F7}"/>
              </a:ext>
            </a:extLst>
          </p:cNvPr>
          <p:cNvSpPr txBox="1"/>
          <p:nvPr/>
        </p:nvSpPr>
        <p:spPr>
          <a:xfrm>
            <a:off x="251520" y="1324486"/>
            <a:ext cx="8396788" cy="418595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271145" indent="-271145">
              <a:spcBef>
                <a:spcPct val="20000"/>
              </a:spcBef>
              <a:buBlip>
                <a:blip r:embed="rId2"/>
              </a:buBlip>
            </a:pPr>
            <a:endParaRPr lang="en-GB" sz="2200">
              <a:solidFill>
                <a:srgbClr val="005437"/>
              </a:solidFill>
              <a:latin typeface="+mj-lt"/>
              <a:ea typeface="Calibri"/>
              <a:cs typeface="Calibri"/>
            </a:endParaRPr>
          </a:p>
          <a:p>
            <a:pPr marL="271145" indent="-271145">
              <a:spcBef>
                <a:spcPct val="20000"/>
              </a:spcBef>
              <a:buBlip>
                <a:blip r:embed="rId2"/>
              </a:buBlip>
            </a:pPr>
            <a:r>
              <a:rPr lang="en-GB" sz="2200">
                <a:solidFill>
                  <a:srgbClr val="005437"/>
                </a:solidFill>
                <a:latin typeface="+mj-lt"/>
                <a:ea typeface="Calibri"/>
                <a:cs typeface="Calibri"/>
              </a:rPr>
              <a:t>The Panel suggested that a move to in-house cleaning could be the best approach to improving cleaning standards and accountability. </a:t>
            </a:r>
            <a:br>
              <a:rPr lang="en-GB" sz="2200">
                <a:solidFill>
                  <a:srgbClr val="005437"/>
                </a:solidFill>
                <a:latin typeface="+mj-lt"/>
                <a:ea typeface="Calibri"/>
                <a:cs typeface="Calibri"/>
              </a:rPr>
            </a:br>
            <a:endParaRPr lang="en-GB" sz="2200">
              <a:solidFill>
                <a:srgbClr val="005437"/>
              </a:solidFill>
              <a:latin typeface="+mj-lt"/>
              <a:ea typeface="Calibri"/>
              <a:cs typeface="Calibri"/>
            </a:endParaRPr>
          </a:p>
          <a:p>
            <a:pPr marL="271145" indent="-271145">
              <a:spcBef>
                <a:spcPct val="20000"/>
              </a:spcBef>
              <a:buBlip>
                <a:blip r:embed="rId2"/>
              </a:buBlip>
            </a:pPr>
            <a:r>
              <a:rPr lang="en-GB" sz="2200">
                <a:solidFill>
                  <a:srgbClr val="005437"/>
                </a:solidFill>
                <a:latin typeface="+mj-lt"/>
                <a:ea typeface="Calibri"/>
                <a:cs typeface="Calibri"/>
              </a:rPr>
              <a:t>The Panel agreed that an infographic should be created about the responsibilities of the Trust and the responsibilities of tenants regarding communal cleaning;</a:t>
            </a:r>
            <a:endParaRPr lang="en-GB" sz="2200">
              <a:latin typeface="+mj-lt"/>
              <a:ea typeface="Calibri"/>
              <a:cs typeface="Calibri"/>
            </a:endParaRPr>
          </a:p>
          <a:p>
            <a:pPr marL="728345" lvl="2" indent="-271145">
              <a:spcBef>
                <a:spcPct val="20000"/>
              </a:spcBef>
              <a:buFont typeface="Wingdings"/>
              <a:buChar char="§"/>
            </a:pPr>
            <a:r>
              <a:rPr lang="en-GB" sz="2200">
                <a:solidFill>
                  <a:srgbClr val="005437"/>
                </a:solidFill>
                <a:latin typeface="+mj-lt"/>
                <a:ea typeface="Calibri"/>
                <a:cs typeface="Calibri"/>
              </a:rPr>
              <a:t>To be reviewed on an annual basis but updated on an ad-hoc basis as and when necessary.</a:t>
            </a:r>
          </a:p>
          <a:p>
            <a:pPr marL="728345" lvl="2" indent="-271145">
              <a:spcBef>
                <a:spcPct val="20000"/>
              </a:spcBef>
              <a:buFont typeface="Wingdings"/>
              <a:buChar char="§"/>
            </a:pPr>
            <a:r>
              <a:rPr lang="en-GB" sz="2200">
                <a:solidFill>
                  <a:srgbClr val="005437"/>
                </a:solidFill>
                <a:latin typeface="+mj-lt"/>
                <a:ea typeface="Calibri"/>
                <a:cs typeface="Calibri"/>
              </a:rPr>
              <a:t>To be sent to all residents with a communal area in line with their preferences.</a:t>
            </a:r>
          </a:p>
          <a:p>
            <a:pPr marL="728345" lvl="2" indent="-271145">
              <a:spcBef>
                <a:spcPct val="20000"/>
              </a:spcBef>
              <a:buFont typeface="Wingdings"/>
              <a:buChar char="§"/>
            </a:pPr>
            <a:r>
              <a:rPr lang="en-GB" sz="2200">
                <a:solidFill>
                  <a:srgbClr val="005437"/>
                </a:solidFill>
                <a:latin typeface="+mj-lt"/>
                <a:ea typeface="Calibri"/>
                <a:cs typeface="Calibri"/>
              </a:rPr>
              <a:t>To be shown on communal noticeboards.</a:t>
            </a:r>
          </a:p>
          <a:p>
            <a:pPr marL="728345" lvl="2" indent="-271145">
              <a:spcBef>
                <a:spcPct val="20000"/>
              </a:spcBef>
              <a:buFont typeface="Wingdings"/>
              <a:buChar char="§"/>
            </a:pPr>
            <a:r>
              <a:rPr lang="en-GB" sz="2200">
                <a:solidFill>
                  <a:srgbClr val="005437"/>
                </a:solidFill>
                <a:latin typeface="+mj-lt"/>
                <a:ea typeface="Calibri"/>
                <a:cs typeface="Calibri"/>
              </a:rPr>
              <a:t>To be included during sign-up where relevant.</a:t>
            </a:r>
          </a:p>
          <a:p>
            <a:pPr marL="271145" lvl="1" indent="-271145">
              <a:spcBef>
                <a:spcPct val="20000"/>
              </a:spcBef>
              <a:buBlip>
                <a:blip r:embed="rId2"/>
              </a:buBlip>
            </a:pPr>
            <a:endParaRPr lang="en-GB" sz="2200">
              <a:solidFill>
                <a:srgbClr val="005437"/>
              </a:solidFill>
              <a:latin typeface="+mj-lt"/>
              <a:ea typeface="Calibri"/>
              <a:cs typeface="Calibri"/>
            </a:endParaRPr>
          </a:p>
          <a:p>
            <a:pPr marL="271145" indent="-271145">
              <a:spcBef>
                <a:spcPct val="20000"/>
              </a:spcBef>
              <a:buBlip>
                <a:blip r:embed="rId2"/>
              </a:buBlip>
            </a:pPr>
            <a:endParaRPr lang="en-GB" sz="2200">
              <a:solidFill>
                <a:srgbClr val="005437"/>
              </a:solidFill>
              <a:latin typeface="+mj-lt"/>
              <a:ea typeface="Calibri"/>
              <a:cs typeface="Calibri"/>
            </a:endParaRPr>
          </a:p>
          <a:p>
            <a:pPr marL="271145" indent="-271145">
              <a:spcBef>
                <a:spcPct val="20000"/>
              </a:spcBef>
              <a:buBlip>
                <a:blip r:embed="rId2"/>
              </a:buBlip>
            </a:pPr>
            <a:endParaRPr lang="en-GB" sz="2200">
              <a:solidFill>
                <a:srgbClr val="005437"/>
              </a:solidFill>
              <a:latin typeface="+mj-lt"/>
              <a:ea typeface="Calibri"/>
              <a:cs typeface="Calibri"/>
            </a:endParaRPr>
          </a:p>
          <a:p>
            <a:pPr marL="271145" indent="-271145">
              <a:spcBef>
                <a:spcPct val="20000"/>
              </a:spcBef>
              <a:buBlip>
                <a:blip r:embed="rId2"/>
              </a:buBlip>
            </a:pPr>
            <a:endParaRPr lang="en-GB" sz="2200">
              <a:solidFill>
                <a:srgbClr val="005437"/>
              </a:solidFill>
              <a:latin typeface="+mj-lt"/>
              <a:ea typeface="Calibri"/>
              <a:cs typeface="Calibri"/>
            </a:endParaRPr>
          </a:p>
          <a:p>
            <a:pPr marL="271145" indent="-271145">
              <a:spcBef>
                <a:spcPct val="20000"/>
              </a:spcBef>
              <a:buBlip>
                <a:blip r:embed="rId2"/>
              </a:buBlip>
            </a:pPr>
            <a:endParaRPr lang="en-GB" sz="2200">
              <a:solidFill>
                <a:srgbClr val="005437"/>
              </a:solidFill>
              <a:latin typeface="+mj-lt"/>
              <a:ea typeface="Calibri"/>
              <a:cs typeface="Calibri"/>
            </a:endParaRPr>
          </a:p>
          <a:p>
            <a:pPr marL="271145" indent="-271145">
              <a:spcBef>
                <a:spcPct val="20000"/>
              </a:spcBef>
              <a:buBlip>
                <a:blip r:embed="rId2"/>
              </a:buBlip>
            </a:pPr>
            <a:endParaRPr lang="en-GB" sz="2200">
              <a:solidFill>
                <a:srgbClr val="005437"/>
              </a:solidFill>
              <a:latin typeface="+mj-lt"/>
              <a:ea typeface="Calibri"/>
              <a:cs typeface="Calibri"/>
            </a:endParaRPr>
          </a:p>
          <a:p>
            <a:pPr marL="271145" indent="-271145">
              <a:spcBef>
                <a:spcPct val="20000"/>
              </a:spcBef>
              <a:buBlip>
                <a:blip r:embed="rId2"/>
              </a:buBlip>
            </a:pPr>
            <a:endParaRPr lang="en-GB" sz="2200">
              <a:solidFill>
                <a:srgbClr val="005437"/>
              </a:solidFill>
              <a:latin typeface="+mj-lt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189830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486BCD-3245-4643-8D4C-8E74DC88BB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73BB4-9E53-649D-1EEC-F62869E58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ITC Giovanni Std Book"/>
              </a:rPr>
              <a:t>Communal spaces update - Scrutiny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B19F63-0CBF-ECF1-23B7-862F5B4EC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/>
          </a:p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C9BF5D-2F2A-94F3-0746-48D3BB12D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87E1E8-1B7F-92D7-CF2B-591566DCC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8E4A-84B1-4471-B89C-82E2947B8D27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963476-0329-680E-B546-E10409696DD3}"/>
              </a:ext>
            </a:extLst>
          </p:cNvPr>
          <p:cNvSpPr txBox="1"/>
          <p:nvPr/>
        </p:nvSpPr>
        <p:spPr>
          <a:xfrm>
            <a:off x="251520" y="1324486"/>
            <a:ext cx="8224259" cy="4514779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271145" indent="-271145">
              <a:spcBef>
                <a:spcPct val="20000"/>
              </a:spcBef>
              <a:buBlip>
                <a:blip r:embed="rId2"/>
              </a:buBlip>
            </a:pPr>
            <a:endParaRPr lang="en-GB" sz="2200">
              <a:solidFill>
                <a:srgbClr val="005437"/>
              </a:solidFill>
              <a:latin typeface="+mj-lt"/>
              <a:ea typeface="Calibri"/>
              <a:cs typeface="Calibri"/>
            </a:endParaRPr>
          </a:p>
          <a:p>
            <a:pPr marL="271145" indent="-271145">
              <a:spcBef>
                <a:spcPct val="20000"/>
              </a:spcBef>
              <a:buBlip>
                <a:blip r:embed="rId2"/>
              </a:buBlip>
            </a:pPr>
            <a:r>
              <a:rPr lang="en-GB" sz="2200">
                <a:solidFill>
                  <a:srgbClr val="005437"/>
                </a:solidFill>
                <a:latin typeface="+mj-lt"/>
                <a:ea typeface="Calibri"/>
                <a:cs typeface="Calibri"/>
              </a:rPr>
              <a:t>The Panel suggested that a webpage should be created for more information about Communal Cleaning. </a:t>
            </a:r>
            <a:br>
              <a:rPr lang="en-GB" sz="2200">
                <a:solidFill>
                  <a:srgbClr val="005437"/>
                </a:solidFill>
                <a:latin typeface="+mj-lt"/>
                <a:ea typeface="Calibri"/>
                <a:cs typeface="Calibri"/>
              </a:rPr>
            </a:br>
            <a:br>
              <a:rPr lang="en-GB" sz="2200">
                <a:solidFill>
                  <a:srgbClr val="005437"/>
                </a:solidFill>
                <a:latin typeface="+mj-lt"/>
                <a:ea typeface="Calibri"/>
                <a:cs typeface="Calibri"/>
              </a:rPr>
            </a:br>
            <a:r>
              <a:rPr lang="en-GB" sz="2200">
                <a:solidFill>
                  <a:srgbClr val="005437"/>
                </a:solidFill>
                <a:latin typeface="+mj-lt"/>
                <a:ea typeface="Calibri"/>
                <a:cs typeface="Calibri"/>
              </a:rPr>
              <a:t>We will work closely with our Customer Voice &amp; Communications Team to create this page under our Trust Tenant Charter.</a:t>
            </a:r>
            <a:br>
              <a:rPr lang="en-GB" sz="2200">
                <a:solidFill>
                  <a:srgbClr val="005437"/>
                </a:solidFill>
                <a:latin typeface="+mj-lt"/>
                <a:ea typeface="Calibri"/>
                <a:cs typeface="Calibri"/>
              </a:rPr>
            </a:br>
            <a:br>
              <a:rPr lang="en-GB" sz="2200">
                <a:solidFill>
                  <a:srgbClr val="005437"/>
                </a:solidFill>
                <a:latin typeface="+mj-lt"/>
                <a:ea typeface="Calibri"/>
                <a:cs typeface="Calibri"/>
              </a:rPr>
            </a:br>
            <a:endParaRPr lang="en-GB" sz="2200">
              <a:solidFill>
                <a:srgbClr val="005437"/>
              </a:solidFill>
              <a:latin typeface="+mj-lt"/>
              <a:ea typeface="Calibri"/>
              <a:cs typeface="Calibri"/>
            </a:endParaRPr>
          </a:p>
          <a:p>
            <a:pPr marL="271145" indent="-271145">
              <a:spcBef>
                <a:spcPct val="20000"/>
              </a:spcBef>
              <a:buBlip>
                <a:blip r:embed="rId2"/>
              </a:buBlip>
            </a:pPr>
            <a:r>
              <a:rPr lang="en-GB" sz="2200">
                <a:solidFill>
                  <a:srgbClr val="005437"/>
                </a:solidFill>
                <a:latin typeface="+mj-lt"/>
                <a:ea typeface="Calibri"/>
                <a:cs typeface="Calibri"/>
              </a:rPr>
              <a:t>Members suggested that fixed geographical locations/patches could be established for in-house cleaners.</a:t>
            </a:r>
            <a:br>
              <a:rPr lang="en-GB" sz="2200">
                <a:solidFill>
                  <a:srgbClr val="005437"/>
                </a:solidFill>
                <a:latin typeface="+mj-lt"/>
                <a:ea typeface="Calibri"/>
                <a:cs typeface="Calibri"/>
              </a:rPr>
            </a:br>
            <a:br>
              <a:rPr lang="en-GB" sz="2200">
                <a:solidFill>
                  <a:srgbClr val="005437"/>
                </a:solidFill>
                <a:latin typeface="+mj-lt"/>
                <a:ea typeface="Calibri"/>
                <a:cs typeface="Calibri"/>
              </a:rPr>
            </a:br>
            <a:r>
              <a:rPr lang="en-GB" sz="2200">
                <a:solidFill>
                  <a:srgbClr val="005437"/>
                </a:solidFill>
                <a:latin typeface="+mj-lt"/>
                <a:ea typeface="Calibri"/>
                <a:cs typeface="Calibri"/>
              </a:rPr>
              <a:t>We will implement this once the move to an inhouse service has been completed.</a:t>
            </a:r>
          </a:p>
          <a:p>
            <a:pPr marL="271145" indent="-271145">
              <a:spcBef>
                <a:spcPct val="20000"/>
              </a:spcBef>
              <a:buBlip>
                <a:blip r:embed="rId2"/>
              </a:buBlip>
            </a:pPr>
            <a:endParaRPr lang="en-GB" sz="2200">
              <a:solidFill>
                <a:srgbClr val="005437"/>
              </a:solidFill>
              <a:latin typeface="+mj-lt"/>
              <a:ea typeface="Calibri"/>
              <a:cs typeface="Calibri"/>
            </a:endParaRPr>
          </a:p>
          <a:p>
            <a:pPr marL="271145" lvl="1" indent="-271145">
              <a:spcBef>
                <a:spcPct val="20000"/>
              </a:spcBef>
              <a:buBlip>
                <a:blip r:embed="rId2"/>
              </a:buBlip>
            </a:pPr>
            <a:endParaRPr lang="en-GB" sz="2200">
              <a:solidFill>
                <a:srgbClr val="005437"/>
              </a:solidFill>
              <a:latin typeface="+mj-lt"/>
              <a:ea typeface="Calibri"/>
              <a:cs typeface="Calibri"/>
            </a:endParaRPr>
          </a:p>
          <a:p>
            <a:pPr marL="271145" indent="-271145">
              <a:spcBef>
                <a:spcPct val="20000"/>
              </a:spcBef>
              <a:buBlip>
                <a:blip r:embed="rId2"/>
              </a:buBlip>
            </a:pPr>
            <a:endParaRPr lang="en-GB" sz="2200">
              <a:solidFill>
                <a:srgbClr val="005437"/>
              </a:solidFill>
              <a:latin typeface="+mj-lt"/>
              <a:ea typeface="Calibri"/>
              <a:cs typeface="Calibri"/>
            </a:endParaRPr>
          </a:p>
          <a:p>
            <a:pPr marL="271145" indent="-271145">
              <a:spcBef>
                <a:spcPct val="20000"/>
              </a:spcBef>
              <a:buBlip>
                <a:blip r:embed="rId2"/>
              </a:buBlip>
            </a:pPr>
            <a:endParaRPr lang="en-GB" sz="2200">
              <a:solidFill>
                <a:srgbClr val="005437"/>
              </a:solidFill>
              <a:latin typeface="+mj-lt"/>
              <a:ea typeface="Calibri"/>
              <a:cs typeface="Calibri"/>
            </a:endParaRPr>
          </a:p>
          <a:p>
            <a:pPr marL="271145" indent="-271145">
              <a:spcBef>
                <a:spcPct val="20000"/>
              </a:spcBef>
              <a:buBlip>
                <a:blip r:embed="rId2"/>
              </a:buBlip>
            </a:pPr>
            <a:endParaRPr lang="en-GB" sz="2200">
              <a:solidFill>
                <a:srgbClr val="005437"/>
              </a:solidFill>
              <a:latin typeface="+mj-lt"/>
              <a:ea typeface="Calibri"/>
              <a:cs typeface="Calibri"/>
            </a:endParaRPr>
          </a:p>
          <a:p>
            <a:pPr marL="271145" indent="-271145">
              <a:spcBef>
                <a:spcPct val="20000"/>
              </a:spcBef>
              <a:buBlip>
                <a:blip r:embed="rId2"/>
              </a:buBlip>
            </a:pPr>
            <a:endParaRPr lang="en-GB" sz="2200">
              <a:solidFill>
                <a:srgbClr val="005437"/>
              </a:solidFill>
              <a:latin typeface="+mj-lt"/>
              <a:ea typeface="Calibri"/>
              <a:cs typeface="Calibri"/>
            </a:endParaRPr>
          </a:p>
          <a:p>
            <a:pPr marL="271145" indent="-271145">
              <a:spcBef>
                <a:spcPct val="20000"/>
              </a:spcBef>
              <a:buBlip>
                <a:blip r:embed="rId2"/>
              </a:buBlip>
            </a:pPr>
            <a:endParaRPr lang="en-GB" sz="2200">
              <a:solidFill>
                <a:srgbClr val="005437"/>
              </a:solidFill>
              <a:latin typeface="+mj-lt"/>
              <a:ea typeface="Calibri"/>
              <a:cs typeface="Calibri"/>
            </a:endParaRPr>
          </a:p>
          <a:p>
            <a:pPr marL="271145" indent="-271145">
              <a:spcBef>
                <a:spcPct val="20000"/>
              </a:spcBef>
              <a:buBlip>
                <a:blip r:embed="rId2"/>
              </a:buBlip>
            </a:pPr>
            <a:endParaRPr lang="en-GB" sz="2200">
              <a:solidFill>
                <a:srgbClr val="005437"/>
              </a:solidFill>
              <a:latin typeface="+mj-lt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137188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611892-2654-A021-C31C-2867649BED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A5642-B515-3379-EFA4-148F09BE3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ITC Giovanni Std Book"/>
              </a:rPr>
              <a:t>Communal spaces update - Scrutiny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673D01-5F52-5F96-9654-FC8675132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/>
          </a:p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D55134-53A4-CC51-F699-F4CB0A9CE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570DF2-F4A3-4F9C-6EC2-A6216B101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8E4A-84B1-4471-B89C-82E2947B8D27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72D12C7-5ADF-2859-D3F8-8AC303A808C5}"/>
              </a:ext>
            </a:extLst>
          </p:cNvPr>
          <p:cNvSpPr txBox="1"/>
          <p:nvPr/>
        </p:nvSpPr>
        <p:spPr>
          <a:xfrm>
            <a:off x="251520" y="1511391"/>
            <a:ext cx="8195505" cy="4796835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271145" indent="-271145">
              <a:spcBef>
                <a:spcPct val="20000"/>
              </a:spcBef>
              <a:buBlip>
                <a:blip r:embed="rId2"/>
              </a:buBlip>
            </a:pPr>
            <a:r>
              <a:rPr lang="en-GB" sz="2200">
                <a:solidFill>
                  <a:srgbClr val="005437"/>
                </a:solidFill>
                <a:latin typeface="+mj-lt"/>
                <a:ea typeface="Calibri"/>
                <a:cs typeface="Calibri"/>
              </a:rPr>
              <a:t>More communications around belongings being stored in communal areas, including the health &amp; safety risks of this. </a:t>
            </a:r>
          </a:p>
          <a:p>
            <a:pPr marL="271145" indent="-271145">
              <a:spcBef>
                <a:spcPct val="20000"/>
              </a:spcBef>
              <a:buBlip>
                <a:blip r:embed="rId2"/>
              </a:buBlip>
            </a:pPr>
            <a:endParaRPr lang="en-GB" sz="2200">
              <a:solidFill>
                <a:srgbClr val="005437"/>
              </a:solidFill>
              <a:latin typeface="+mj-lt"/>
              <a:ea typeface="Calibri"/>
              <a:cs typeface="Calibri"/>
            </a:endParaRPr>
          </a:p>
          <a:p>
            <a:pPr marL="271145" indent="-271145">
              <a:spcBef>
                <a:spcPct val="20000"/>
              </a:spcBef>
              <a:buBlip>
                <a:blip r:embed="rId2"/>
              </a:buBlip>
            </a:pPr>
            <a:r>
              <a:rPr lang="en-GB" sz="2200">
                <a:solidFill>
                  <a:srgbClr val="005437"/>
                </a:solidFill>
                <a:latin typeface="+mj-lt"/>
                <a:ea typeface="Calibri"/>
                <a:cs typeface="Calibri"/>
              </a:rPr>
              <a:t>Introducing random spot checks at sites with communal cleaning services.</a:t>
            </a:r>
            <a:br>
              <a:rPr lang="en-GB" sz="2200">
                <a:solidFill>
                  <a:srgbClr val="005437"/>
                </a:solidFill>
                <a:latin typeface="+mj-lt"/>
                <a:ea typeface="Calibri"/>
                <a:cs typeface="Calibri"/>
              </a:rPr>
            </a:br>
            <a:endParaRPr lang="en-GB" sz="2200">
              <a:solidFill>
                <a:srgbClr val="005437"/>
              </a:solidFill>
              <a:latin typeface="+mj-lt"/>
              <a:ea typeface="Calibri"/>
              <a:cs typeface="Calibri"/>
            </a:endParaRPr>
          </a:p>
          <a:p>
            <a:pPr marL="271145" indent="-271145">
              <a:spcBef>
                <a:spcPct val="20000"/>
              </a:spcBef>
              <a:buBlip>
                <a:blip r:embed="rId2"/>
              </a:buBlip>
            </a:pPr>
            <a:r>
              <a:rPr lang="en-GB" sz="2200">
                <a:solidFill>
                  <a:srgbClr val="005437"/>
                </a:solidFill>
                <a:latin typeface="+mj-lt"/>
                <a:ea typeface="Calibri"/>
                <a:cs typeface="Calibri"/>
              </a:rPr>
              <a:t>The Neighbourhoods Team to complete quarterly checks on communal cleaning standards on their relevant patches and during attendance at coffee mornings in over 55s accommodation.</a:t>
            </a:r>
            <a:br>
              <a:rPr lang="en-GB" sz="2200">
                <a:solidFill>
                  <a:srgbClr val="005437"/>
                </a:solidFill>
                <a:latin typeface="+mj-lt"/>
                <a:ea typeface="Calibri"/>
                <a:cs typeface="Calibri"/>
              </a:rPr>
            </a:br>
            <a:endParaRPr lang="en-GB" sz="2200">
              <a:solidFill>
                <a:srgbClr val="005437"/>
              </a:solidFill>
              <a:latin typeface="+mj-lt"/>
              <a:ea typeface="Calibri"/>
              <a:cs typeface="Calibri"/>
            </a:endParaRPr>
          </a:p>
          <a:p>
            <a:pPr marL="271145" indent="-271145">
              <a:spcBef>
                <a:spcPct val="20000"/>
              </a:spcBef>
              <a:buBlip>
                <a:blip r:embed="rId2"/>
              </a:buBlip>
            </a:pPr>
            <a:r>
              <a:rPr lang="en-GB" sz="2200">
                <a:solidFill>
                  <a:srgbClr val="005437"/>
                </a:solidFill>
                <a:latin typeface="+mj-lt"/>
                <a:ea typeface="Calibri"/>
                <a:cs typeface="Calibri"/>
              </a:rPr>
              <a:t>Surveying customers who’ve responded previously to our communal cleaning surveys – using responses to measure changes in satisfaction and feedback. The Panel said that this should be done 6 months after the in-house service is introduced.</a:t>
            </a:r>
          </a:p>
          <a:p>
            <a:pPr marL="271145" indent="-271145">
              <a:spcBef>
                <a:spcPct val="20000"/>
              </a:spcBef>
              <a:buBlip>
                <a:blip r:embed="rId2"/>
              </a:buBlip>
            </a:pPr>
            <a:endParaRPr lang="en-GB" sz="2200">
              <a:solidFill>
                <a:srgbClr val="005437"/>
              </a:solidFill>
              <a:latin typeface="+mj-lt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765209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31434-0242-6227-E0CA-F9ED0537C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ITC Giovanni Std Book"/>
              </a:rPr>
              <a:t>Reviewing feedback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2CCAF-F0A2-D77F-37DA-E9236D3C9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591166"/>
            <a:ext cx="8640960" cy="4617377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271145" indent="-271145"/>
            <a:r>
              <a:rPr lang="en-US" sz="2200">
                <a:ea typeface="Calibri"/>
                <a:cs typeface="Calibri"/>
              </a:rPr>
              <a:t>As a result of historic complaints and TSM data and a recent Scrutiny review, the in-house Estates Operatives will be moving to a patch based allocation of jobs. </a:t>
            </a:r>
            <a:br>
              <a:rPr lang="en-US" sz="2200">
                <a:ea typeface="Calibri"/>
                <a:cs typeface="Calibri"/>
              </a:rPr>
            </a:br>
            <a:endParaRPr lang="en-US" sz="2200">
              <a:ea typeface="Calibri"/>
              <a:cs typeface="Calibri"/>
            </a:endParaRPr>
          </a:p>
          <a:p>
            <a:pPr marL="271145" indent="-271145"/>
            <a:r>
              <a:rPr lang="en-US" sz="2200">
                <a:ea typeface="Calibri"/>
                <a:cs typeface="Calibri"/>
              </a:rPr>
              <a:t>The intention is to identify and resolve issues and not 'assume' someone else has reported it. </a:t>
            </a:r>
            <a:br>
              <a:rPr lang="en-US" sz="2200">
                <a:ea typeface="Calibri"/>
                <a:cs typeface="Calibri"/>
              </a:rPr>
            </a:br>
            <a:endParaRPr lang="en-US" sz="2200">
              <a:ea typeface="Calibri"/>
              <a:cs typeface="Calibri"/>
            </a:endParaRPr>
          </a:p>
          <a:p>
            <a:pPr marL="271145" indent="-271145"/>
            <a:r>
              <a:rPr lang="en-US" sz="2200">
                <a:ea typeface="Calibri"/>
                <a:cs typeface="Calibri"/>
              </a:rPr>
              <a:t>Creating an ethos of:</a:t>
            </a:r>
            <a:br>
              <a:rPr lang="en-US" sz="2200">
                <a:ea typeface="Calibri"/>
                <a:cs typeface="Calibri"/>
              </a:rPr>
            </a:br>
            <a:r>
              <a:rPr lang="en-US" sz="2200">
                <a:ea typeface="Calibri"/>
                <a:cs typeface="Calibri"/>
              </a:rPr>
              <a:t>'The standard you walk past is the standard you accept'.</a:t>
            </a:r>
            <a:br>
              <a:rPr lang="en-US" sz="2200">
                <a:ea typeface="Calibri"/>
                <a:cs typeface="Calibri"/>
              </a:rPr>
            </a:br>
            <a:endParaRPr lang="en-US" sz="2200">
              <a:ea typeface="Calibri"/>
              <a:cs typeface="Calibri"/>
            </a:endParaRPr>
          </a:p>
          <a:p>
            <a:pPr marL="271145" indent="-271145"/>
            <a:r>
              <a:rPr lang="en-US" sz="2200">
                <a:ea typeface="Calibri"/>
                <a:cs typeface="Calibri"/>
              </a:rPr>
              <a:t>The new way of working will start to be introduced from </a:t>
            </a:r>
            <a:br>
              <a:rPr lang="en-US" sz="2200">
                <a:ea typeface="Calibri"/>
                <a:cs typeface="Calibri"/>
              </a:rPr>
            </a:br>
            <a:r>
              <a:rPr lang="en-US" sz="2200">
                <a:ea typeface="Calibri"/>
                <a:cs typeface="Calibri"/>
              </a:rPr>
              <a:t>September 2025, but will take a few months to fully roll out and implement.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29031B-1EBD-F1C2-8307-39813F927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0BB71B-1347-EC78-A398-4EEE64972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8E4A-84B1-4471-B89C-82E2947B8D27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24796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02952E-68D0-5672-5A40-E3414B4F0B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06FFC-F2AA-F3EC-6C1E-9F6AEA2D93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9552" y="2205471"/>
            <a:ext cx="7772400" cy="2129787"/>
          </a:xfrm>
        </p:spPr>
        <p:txBody>
          <a:bodyPr>
            <a:normAutofit/>
          </a:bodyPr>
          <a:lstStyle/>
          <a:p>
            <a:pPr algn="ctr"/>
            <a:r>
              <a:rPr lang="en-GB" sz="4000" b="1">
                <a:solidFill>
                  <a:schemeClr val="bg1"/>
                </a:solidFill>
                <a:latin typeface="ITC Giovanni Std Book"/>
              </a:rPr>
              <a:t>Over to you – Q&amp;A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601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FEF785-55B0-5FA8-E94E-03005923CE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EFC6A76-BAD2-A9F5-D2D3-36B62C8D4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400">
                <a:latin typeface="ITC Giovanni Std Book"/>
              </a:rPr>
              <a:t>Agenda</a:t>
            </a:r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F9C2876-BD5E-AFA5-9014-CA91AB4465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/>
              <a:t>Leaseholder meeting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08739C3-1680-0AF2-5AE9-06AEDC404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Leaseholder meeting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C9DCDDE-BA37-6C26-0612-60EA4E428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8E4A-84B1-4471-B89C-82E2947B8D27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D3FCFEB4-B16D-5C8E-AD6A-45AE3B5FA6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508788"/>
            <a:ext cx="8640960" cy="4617377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271145" indent="-271145"/>
            <a:r>
              <a:rPr lang="en-GB" b="1"/>
              <a:t>5.30pm:</a:t>
            </a:r>
            <a:r>
              <a:rPr lang="en-GB"/>
              <a:t> Welcome with introductions &amp; housekeeping- Jessica McGuinness, Customer Voice &amp; Communications Officer</a:t>
            </a:r>
            <a:endParaRPr lang="en-US">
              <a:ea typeface="Calibri"/>
              <a:cs typeface="Calibri"/>
            </a:endParaRPr>
          </a:p>
          <a:p>
            <a:pPr marL="271145" indent="-271145"/>
            <a:endParaRPr lang="en-GB">
              <a:ea typeface="Calibri"/>
              <a:cs typeface="Calibri"/>
            </a:endParaRPr>
          </a:p>
          <a:p>
            <a:pPr marL="271145" indent="-271145"/>
            <a:r>
              <a:rPr lang="en-GB" b="1">
                <a:ea typeface="Calibri"/>
                <a:cs typeface="Calibri"/>
              </a:rPr>
              <a:t>5.35pm: </a:t>
            </a:r>
            <a:r>
              <a:rPr lang="en-GB">
                <a:ea typeface="Calibri"/>
                <a:cs typeface="Calibri"/>
              </a:rPr>
              <a:t>Management fees &amp; seeking financial support – Zakiyya Richardson, Financial Reporting Manager</a:t>
            </a:r>
            <a:endParaRPr lang="en-US">
              <a:ea typeface="Calibri"/>
              <a:cs typeface="Calibri"/>
            </a:endParaRPr>
          </a:p>
          <a:p>
            <a:pPr marL="0" indent="0">
              <a:buNone/>
            </a:pPr>
            <a:endParaRPr lang="en-GB" b="1">
              <a:ea typeface="Calibri"/>
              <a:cs typeface="Calibri"/>
            </a:endParaRPr>
          </a:p>
          <a:p>
            <a:pPr marL="271145" indent="-271145"/>
            <a:r>
              <a:rPr lang="en-GB" b="1"/>
              <a:t>6pm:</a:t>
            </a:r>
            <a:r>
              <a:rPr lang="en-GB"/>
              <a:t> Our website – Fran Worthington, Home Ownership Team Leader</a:t>
            </a:r>
            <a:endParaRPr lang="en-GB">
              <a:ea typeface="Calibri"/>
              <a:cs typeface="Calibri"/>
            </a:endParaRPr>
          </a:p>
          <a:p>
            <a:pPr marL="0" indent="0">
              <a:buNone/>
            </a:pPr>
            <a:endParaRPr lang="en-GB"/>
          </a:p>
          <a:p>
            <a:pPr marL="271145" indent="-271145"/>
            <a:r>
              <a:rPr lang="en-GB" b="1"/>
              <a:t>6.15pm:</a:t>
            </a:r>
            <a:r>
              <a:rPr lang="en-GB"/>
              <a:t> Updates from the Trust – Zakiyya Richardson, Financial Reporting Manager, Caren </a:t>
            </a:r>
            <a:r>
              <a:rPr lang="en-GB" err="1"/>
              <a:t>Breddy</a:t>
            </a:r>
            <a:r>
              <a:rPr lang="en-GB"/>
              <a:t>, Estates Manager</a:t>
            </a:r>
            <a:endParaRPr lang="en-GB" err="1">
              <a:ea typeface="Calibri"/>
              <a:cs typeface="Calibri"/>
            </a:endParaRPr>
          </a:p>
          <a:p>
            <a:pPr marL="271145" indent="-271145"/>
            <a:endParaRPr lang="en-GB" b="1">
              <a:ea typeface="Calibri"/>
              <a:cs typeface="Calibri"/>
            </a:endParaRPr>
          </a:p>
          <a:p>
            <a:pPr marL="271145" indent="-271145"/>
            <a:r>
              <a:rPr lang="en-GB" b="1"/>
              <a:t>6.35pm:</a:t>
            </a:r>
            <a:r>
              <a:rPr lang="en-GB"/>
              <a:t> Have your say &amp; ask us questions – over to you</a:t>
            </a:r>
            <a:endParaRPr lang="en-GB">
              <a:ea typeface="Calibri"/>
              <a:cs typeface="Calibri"/>
            </a:endParaRPr>
          </a:p>
          <a:p>
            <a:pPr marL="271145" indent="-271145"/>
            <a:endParaRPr lang="en-GB">
              <a:cs typeface="Calibri"/>
            </a:endParaRPr>
          </a:p>
          <a:p>
            <a:pPr marL="271145" indent="-271145"/>
            <a:r>
              <a:rPr lang="en-GB" b="1"/>
              <a:t>6.55pm</a:t>
            </a:r>
            <a:r>
              <a:rPr lang="en-GB"/>
              <a:t>: What's next &amp; get involved – Jessica McGuinness, Customer Voice &amp; Communications Officer</a:t>
            </a:r>
            <a:endParaRPr lang="en-GB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56785509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447675" lvl="1" indent="0">
              <a:buNone/>
            </a:pPr>
            <a:endParaRPr lang="en-GB">
              <a:solidFill>
                <a:srgbClr val="005437"/>
              </a:solidFill>
              <a:ea typeface="Calibri"/>
              <a:cs typeface="Calibri"/>
            </a:endParaRPr>
          </a:p>
          <a:p>
            <a:pPr marL="447675" lvl="1" indent="0">
              <a:buNone/>
            </a:pPr>
            <a:endParaRPr lang="en-GB">
              <a:solidFill>
                <a:srgbClr val="005437"/>
              </a:solidFill>
              <a:ea typeface="Calibri"/>
              <a:cs typeface="Calibri"/>
            </a:endParaRPr>
          </a:p>
          <a:p>
            <a:pPr marL="447675" lvl="1" indent="0">
              <a:buNone/>
            </a:pPr>
            <a:endParaRPr lang="en-GB">
              <a:solidFill>
                <a:srgbClr val="005437"/>
              </a:solidFill>
              <a:cs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Leaseholder meeting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8E4A-84B1-4471-B89C-82E2947B8D27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GB">
                <a:latin typeface="ITC Giovanni Std Book"/>
              </a:rPr>
              <a:t>Leaseholder Forum update, Jess McGuinness</a:t>
            </a:r>
            <a:endParaRPr lang="en-GB"/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EAEC9DCF-5B47-3E74-03DF-BACC50CAD7BB}"/>
              </a:ext>
            </a:extLst>
          </p:cNvPr>
          <p:cNvSpPr txBox="1">
            <a:spLocks/>
          </p:cNvSpPr>
          <p:nvPr/>
        </p:nvSpPr>
        <p:spPr>
          <a:xfrm>
            <a:off x="245770" y="1459906"/>
            <a:ext cx="8655337" cy="497681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71463" indent="-271463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2000" kern="1200">
                <a:solidFill>
                  <a:srgbClr val="005437"/>
                </a:solidFill>
                <a:latin typeface="+mj-lt"/>
                <a:ea typeface="+mn-ea"/>
                <a:cs typeface="+mn-cs"/>
              </a:defRPr>
            </a:lvl1pPr>
            <a:lvl2pPr marL="719138" indent="-271463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2000" kern="1200">
                <a:solidFill>
                  <a:srgbClr val="5E6167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rgbClr val="5E6167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rgbClr val="5E6167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rgbClr val="5E6167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>
              <a:ea typeface="Calibri"/>
              <a:cs typeface="Calibri"/>
            </a:endParaRPr>
          </a:p>
          <a:p>
            <a:pPr marL="790575" lvl="1" indent="-342900">
              <a:buFont typeface="Arial"/>
              <a:buChar char="•"/>
            </a:pPr>
            <a:r>
              <a:rPr lang="en-GB" b="1">
                <a:solidFill>
                  <a:srgbClr val="005437"/>
                </a:solidFill>
                <a:ea typeface="Calibri"/>
                <a:cs typeface="Calibri"/>
              </a:rPr>
              <a:t>Leaseholder General meeting</a:t>
            </a:r>
            <a:r>
              <a:rPr lang="en-GB">
                <a:solidFill>
                  <a:srgbClr val="005437"/>
                </a:solidFill>
                <a:ea typeface="Calibri"/>
                <a:cs typeface="Calibri"/>
              </a:rPr>
              <a:t> – Annually (for all Leaseholders, whether they have told us they'd like to get involved or not). </a:t>
            </a:r>
          </a:p>
          <a:p>
            <a:pPr marL="790575" lvl="1" indent="-342900">
              <a:buFont typeface="Arial"/>
              <a:buChar char="•"/>
            </a:pPr>
            <a:r>
              <a:rPr lang="en-GB" b="1">
                <a:solidFill>
                  <a:srgbClr val="005437"/>
                </a:solidFill>
                <a:ea typeface="Calibri"/>
                <a:cs typeface="Calibri"/>
              </a:rPr>
              <a:t>Leaseholder Forum</a:t>
            </a:r>
            <a:r>
              <a:rPr lang="en-GB">
                <a:solidFill>
                  <a:srgbClr val="005437"/>
                </a:solidFill>
                <a:ea typeface="Calibri"/>
                <a:cs typeface="Calibri"/>
              </a:rPr>
              <a:t> - those who have expressed an interest in being involved (ad-hoc).</a:t>
            </a:r>
          </a:p>
          <a:p>
            <a:pPr marL="790575" lvl="1" indent="-342900">
              <a:buFont typeface="Arial"/>
              <a:buChar char="•"/>
            </a:pPr>
            <a:endParaRPr lang="en-GB">
              <a:solidFill>
                <a:srgbClr val="005437"/>
              </a:solidFill>
              <a:ea typeface="Calibri"/>
              <a:cs typeface="Calibri"/>
            </a:endParaRPr>
          </a:p>
          <a:p>
            <a:pPr marL="447675" lvl="1" indent="0">
              <a:buNone/>
            </a:pPr>
            <a:r>
              <a:rPr lang="en-GB" b="1">
                <a:solidFill>
                  <a:srgbClr val="005437"/>
                </a:solidFill>
                <a:ea typeface="Calibri"/>
                <a:cs typeface="Calibri"/>
              </a:rPr>
              <a:t>Get involved</a:t>
            </a:r>
            <a:endParaRPr lang="en-GB" b="1">
              <a:ea typeface="Calibri"/>
              <a:cs typeface="Calibri"/>
            </a:endParaRPr>
          </a:p>
          <a:p>
            <a:pPr marL="790575" lvl="1" indent="-342900">
              <a:buFont typeface="Arial"/>
              <a:buChar char="•"/>
            </a:pPr>
            <a:r>
              <a:rPr lang="en-GB">
                <a:solidFill>
                  <a:srgbClr val="005437"/>
                </a:solidFill>
                <a:ea typeface="Calibri"/>
                <a:cs typeface="Calibri"/>
              </a:rPr>
              <a:t>Other customer panels e.g. Grounds Maintenance Resident Group (GMRG), Damp &amp; Mould Panel, Asset Management Monitoring Group</a:t>
            </a:r>
          </a:p>
          <a:p>
            <a:pPr marL="790575" lvl="1" indent="-342900">
              <a:buFont typeface="Arial"/>
              <a:buChar char="•"/>
            </a:pPr>
            <a:r>
              <a:rPr lang="en-GB">
                <a:solidFill>
                  <a:srgbClr val="005437"/>
                </a:solidFill>
                <a:ea typeface="Calibri"/>
                <a:cs typeface="Calibri"/>
              </a:rPr>
              <a:t>Commentator Panel</a:t>
            </a:r>
          </a:p>
          <a:p>
            <a:pPr marL="790575" lvl="1" indent="-342900">
              <a:buFont typeface="Arial"/>
              <a:buChar char="•"/>
            </a:pPr>
            <a:endParaRPr lang="en-GB" b="1">
              <a:solidFill>
                <a:srgbClr val="005437"/>
              </a:solidFill>
              <a:ea typeface="Calibri"/>
              <a:cs typeface="Calibri"/>
            </a:endParaRPr>
          </a:p>
          <a:p>
            <a:pPr marL="447675" lvl="1" indent="0" algn="ctr">
              <a:buNone/>
            </a:pPr>
            <a:r>
              <a:rPr lang="en-GB" b="1">
                <a:solidFill>
                  <a:srgbClr val="005437"/>
                </a:solidFill>
                <a:ea typeface="Calibri"/>
                <a:cs typeface="Calibri"/>
              </a:rPr>
              <a:t>Email </a:t>
            </a:r>
            <a:r>
              <a:rPr lang="en-GB" b="1">
                <a:solidFill>
                  <a:srgbClr val="005437"/>
                </a:solidFill>
                <a:ea typeface="Calibri"/>
                <a:cs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getinvolved@peaksplains.org</a:t>
            </a:r>
            <a:r>
              <a:rPr lang="en-GB" b="1">
                <a:solidFill>
                  <a:srgbClr val="005437"/>
                </a:solidFill>
                <a:ea typeface="Calibri"/>
                <a:cs typeface="Calibri"/>
              </a:rPr>
              <a:t> to sign up to our mailing list</a:t>
            </a:r>
            <a:endParaRPr lang="en-GB">
              <a:solidFill>
                <a:srgbClr val="005437"/>
              </a:solidFill>
              <a:ea typeface="Calibri"/>
              <a:cs typeface="Calibri"/>
            </a:endParaRPr>
          </a:p>
          <a:p>
            <a:pPr marL="0" indent="0">
              <a:buNone/>
            </a:pPr>
            <a:endParaRPr lang="en-GB">
              <a:ea typeface="Calibri"/>
              <a:cs typeface="Calibri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C49E2E8C-5C66-0A94-61CA-9BD6C0B833DE}"/>
              </a:ext>
            </a:extLst>
          </p:cNvPr>
          <p:cNvSpPr>
            <a:spLocks noGrp="1"/>
          </p:cNvSpPr>
          <p:nvPr/>
        </p:nvSpPr>
        <p:spPr>
          <a:xfrm>
            <a:off x="251520" y="745463"/>
            <a:ext cx="8229600" cy="5809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400" kern="1200">
                <a:solidFill>
                  <a:srgbClr val="005437"/>
                </a:solidFill>
                <a:latin typeface="ITC Giovanni Std Book" pitchFamily="18" charset="0"/>
                <a:ea typeface="+mj-ea"/>
                <a:cs typeface="+mj-cs"/>
              </a:defRPr>
            </a:lvl1pPr>
          </a:lstStyle>
          <a:p>
            <a:r>
              <a:rPr lang="en-GB">
                <a:latin typeface="ITC Giovanni Std Book"/>
              </a:rPr>
              <a:t>What's next? </a:t>
            </a:r>
          </a:p>
        </p:txBody>
      </p:sp>
    </p:spTree>
    <p:extLst>
      <p:ext uri="{BB962C8B-B14F-4D97-AF65-F5344CB8AC3E}">
        <p14:creationId xmlns:p14="http://schemas.microsoft.com/office/powerpoint/2010/main" val="879347905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400"/>
              <a:t>Welcome &amp; Housekeeping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/>
              <a:t>Leaseholder meeting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Leaseholder meeting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8E4A-84B1-4471-B89C-82E2947B8D27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7" name="Content Placeholder 4"/>
          <p:cNvSpPr>
            <a:spLocks noGrp="1"/>
          </p:cNvSpPr>
          <p:nvPr>
            <p:ph idx="1"/>
          </p:nvPr>
        </p:nvSpPr>
        <p:spPr>
          <a:xfrm>
            <a:off x="251520" y="1508788"/>
            <a:ext cx="8640960" cy="4617377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271145" indent="-271145"/>
            <a:r>
              <a:rPr lang="en-GB"/>
              <a:t>Welcome!</a:t>
            </a:r>
            <a:endParaRPr lang="en-US">
              <a:ea typeface="Calibri"/>
              <a:cs typeface="Calibri"/>
            </a:endParaRPr>
          </a:p>
          <a:p>
            <a:pPr marL="271145" indent="-271145"/>
            <a:endParaRPr lang="en-GB">
              <a:ea typeface="Calibri"/>
              <a:cs typeface="Calibri"/>
            </a:endParaRPr>
          </a:p>
          <a:p>
            <a:pPr marL="271145" indent="-271145"/>
            <a:r>
              <a:rPr lang="en-GB">
                <a:ea typeface="Calibri"/>
                <a:cs typeface="Calibri"/>
              </a:rPr>
              <a:t>No fire alarms planned / toilets</a:t>
            </a:r>
            <a:endParaRPr lang="en-US">
              <a:ea typeface="Calibri"/>
              <a:cs typeface="Calibri"/>
            </a:endParaRPr>
          </a:p>
          <a:p>
            <a:pPr marL="0" indent="0">
              <a:buNone/>
            </a:pPr>
            <a:endParaRPr lang="en-GB"/>
          </a:p>
          <a:p>
            <a:pPr marL="271145" indent="-271145"/>
            <a:r>
              <a:rPr lang="en-GB"/>
              <a:t>Any specific issues relating to your property will be dealt with outside of the meeting, we will raise a call back with the right team.</a:t>
            </a:r>
            <a:endParaRPr lang="en-GB">
              <a:cs typeface="Calibri"/>
            </a:endParaRPr>
          </a:p>
          <a:p>
            <a:pPr marL="271145" indent="-271145">
              <a:buChar char="•"/>
            </a:pPr>
            <a:endParaRPr lang="en-GB">
              <a:ea typeface="Calibri"/>
              <a:cs typeface="Calibri"/>
            </a:endParaRPr>
          </a:p>
          <a:p>
            <a:pPr marL="271145" indent="-271145">
              <a:buChar char="•"/>
            </a:pPr>
            <a:r>
              <a:rPr lang="en-GB">
                <a:ea typeface="Calibri"/>
                <a:cs typeface="Calibri"/>
              </a:rPr>
              <a:t>Hands up</a:t>
            </a:r>
          </a:p>
          <a:p>
            <a:pPr marL="0" indent="0">
              <a:buNone/>
            </a:pPr>
            <a:endParaRPr lang="en-GB"/>
          </a:p>
          <a:p>
            <a:pPr marL="271145" indent="-271145"/>
            <a:r>
              <a:rPr lang="en-GB"/>
              <a:t>Keep an eye out for a survey following the session.  </a:t>
            </a:r>
            <a:endParaRPr lang="en-GB">
              <a:ea typeface="Calibri"/>
              <a:cs typeface="Calibri"/>
            </a:endParaRPr>
          </a:p>
          <a:p>
            <a:pPr marL="271145" indent="-271145"/>
            <a:endParaRPr lang="en-GB">
              <a:cs typeface="Calibri"/>
            </a:endParaRPr>
          </a:p>
          <a:p>
            <a:pPr marL="271145" indent="-271145"/>
            <a:r>
              <a:rPr lang="en-GB"/>
              <a:t>Summary of the meeting will be shared with all leaseholders by 02 September 2025</a:t>
            </a:r>
            <a:endParaRPr lang="en-GB">
              <a:ea typeface="Calibri"/>
              <a:cs typeface="Calibri"/>
            </a:endParaRPr>
          </a:p>
          <a:p>
            <a:pPr marL="271145" indent="-271145"/>
            <a:endParaRPr lang="en-GB">
              <a:cs typeface="Calibri"/>
            </a:endParaRPr>
          </a:p>
          <a:p>
            <a:pPr marL="271145" indent="-271145"/>
            <a:r>
              <a:rPr lang="en-GB"/>
              <a:t>Now, introductions from Peaks &amp; Plains.</a:t>
            </a:r>
            <a:endParaRPr lang="en-GB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02403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657D4-33E8-1993-6436-D3178EBEB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ITC Giovanni Std Book"/>
              </a:rPr>
              <a:t>Peaks &amp; Plains staff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80D176-9545-D60F-FE3A-2F188036B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271145" indent="-271145"/>
            <a:r>
              <a:rPr lang="en-GB"/>
              <a:t>Fran Worthington (Home Ownership Team Leader)</a:t>
            </a:r>
            <a:endParaRPr lang="en-US">
              <a:ea typeface="Calibri"/>
              <a:cs typeface="Calibri"/>
            </a:endParaRPr>
          </a:p>
          <a:p>
            <a:pPr marL="271145" indent="-271145"/>
            <a:endParaRPr lang="en-GB">
              <a:ea typeface="Calibri"/>
              <a:cs typeface="Calibri"/>
            </a:endParaRPr>
          </a:p>
          <a:p>
            <a:pPr marL="271145" indent="-271145"/>
            <a:r>
              <a:rPr lang="en-GB"/>
              <a:t>Clare Davies ( Service Charge Accountant)</a:t>
            </a:r>
            <a:endParaRPr lang="en-GB">
              <a:ea typeface="Calibri"/>
              <a:cs typeface="Calibri"/>
            </a:endParaRPr>
          </a:p>
          <a:p>
            <a:pPr marL="271145" indent="-271145"/>
            <a:endParaRPr lang="en-GB">
              <a:ea typeface="Calibri"/>
              <a:cs typeface="Calibri"/>
            </a:endParaRPr>
          </a:p>
          <a:p>
            <a:pPr marL="271145" indent="-271145"/>
            <a:r>
              <a:rPr lang="en-GB"/>
              <a:t>Jacqui Kidd (Finance Assistant)</a:t>
            </a:r>
            <a:endParaRPr lang="en-GB">
              <a:ea typeface="Calibri"/>
              <a:cs typeface="Calibri"/>
            </a:endParaRPr>
          </a:p>
          <a:p>
            <a:pPr marL="271145" indent="-271145"/>
            <a:endParaRPr lang="en-GB">
              <a:ea typeface="Calibri"/>
              <a:cs typeface="Calibri"/>
            </a:endParaRPr>
          </a:p>
          <a:p>
            <a:pPr marL="271145" indent="-271145"/>
            <a:r>
              <a:rPr lang="en-GB"/>
              <a:t>Zakiyya Richardson (Financial Reporting Manager) </a:t>
            </a:r>
            <a:endParaRPr lang="en-GB">
              <a:ea typeface="Calibri"/>
              <a:cs typeface="Calibri"/>
            </a:endParaRPr>
          </a:p>
          <a:p>
            <a:pPr marL="271145" indent="-271145"/>
            <a:endParaRPr lang="en-GB">
              <a:ea typeface="Calibri"/>
              <a:cs typeface="Calibri"/>
            </a:endParaRPr>
          </a:p>
          <a:p>
            <a:pPr marL="271145" indent="-271145"/>
            <a:r>
              <a:rPr lang="en-GB">
                <a:ea typeface="Calibri"/>
                <a:cs typeface="Calibri"/>
              </a:rPr>
              <a:t>Jessica McGuinness (Customer Voice &amp; Communications Officer)</a:t>
            </a:r>
          </a:p>
          <a:p>
            <a:pPr marL="0" indent="0">
              <a:buNone/>
            </a:pPr>
            <a:endParaRPr lang="en-GB">
              <a:ea typeface="Calibri"/>
              <a:cs typeface="Calibri"/>
            </a:endParaRPr>
          </a:p>
          <a:p>
            <a:pPr marL="271145" indent="-271145"/>
            <a:r>
              <a:rPr lang="en-GB">
                <a:ea typeface="Calibri"/>
                <a:cs typeface="Calibri"/>
              </a:rPr>
              <a:t>Caren </a:t>
            </a:r>
            <a:r>
              <a:rPr lang="en-GB" err="1">
                <a:ea typeface="Calibri"/>
                <a:cs typeface="Calibri"/>
              </a:rPr>
              <a:t>Breddy</a:t>
            </a:r>
            <a:r>
              <a:rPr lang="en-GB">
                <a:ea typeface="Calibri"/>
                <a:cs typeface="Calibri"/>
              </a:rPr>
              <a:t> (Estates Manger)</a:t>
            </a:r>
          </a:p>
          <a:p>
            <a:pPr marL="271145" indent="-271145"/>
            <a:endParaRPr lang="en-GB">
              <a:ea typeface="Calibri"/>
              <a:cs typeface="Calibri"/>
            </a:endParaRPr>
          </a:p>
          <a:p>
            <a:pPr marL="271145" indent="-271145"/>
            <a:r>
              <a:rPr lang="en-GB">
                <a:ea typeface="Calibri"/>
                <a:cs typeface="Calibri"/>
              </a:rPr>
              <a:t>Jules Booker (Director of Resources)</a:t>
            </a:r>
            <a:endParaRPr lang="en-GB"/>
          </a:p>
          <a:p>
            <a:pPr marL="0" indent="0">
              <a:buNone/>
            </a:pPr>
            <a:endParaRPr lang="en-GB">
              <a:ea typeface="Calibri"/>
              <a:cs typeface="Calibri"/>
            </a:endParaRPr>
          </a:p>
          <a:p>
            <a:pPr marL="271145" indent="-271145"/>
            <a:endParaRPr lang="en-GB">
              <a:ea typeface="Calibri"/>
              <a:cs typeface="Calibri"/>
            </a:endParaRPr>
          </a:p>
          <a:p>
            <a:pPr marL="271145" indent="-271145"/>
            <a:endParaRPr lang="en-GB">
              <a:ea typeface="Calibri"/>
              <a:cs typeface="Calibri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C5E4B5-1F9E-C6A4-74A7-FD520572A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52A1BB-D509-5E98-1E7E-2A8072BB8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8E4A-84B1-4471-B89C-82E2947B8D27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4EBD88B-D7B7-141F-72D4-A101355297B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GB">
                <a:latin typeface="ITC Giovanni Std Book"/>
              </a:rPr>
              <a:t>Introductions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610998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>
                <a:latin typeface="ITC Giovanni Std Book"/>
              </a:rPr>
              <a:t>Management Fees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8E4A-84B1-4471-B89C-82E2947B8D27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7" name="Content Placeholder 4"/>
          <p:cNvSpPr>
            <a:spLocks noGrp="1"/>
          </p:cNvSpPr>
          <p:nvPr>
            <p:ph idx="1"/>
          </p:nvPr>
        </p:nvSpPr>
        <p:spPr>
          <a:xfrm>
            <a:off x="251520" y="1508788"/>
            <a:ext cx="8640960" cy="461737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/>
              <a:t>Leasehold management fees are a part of service charges that leaseholders pay to their landlord / management agent for the management of the building and communal areas. </a:t>
            </a:r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r>
              <a:rPr lang="en-GB">
                <a:ea typeface="Calibri"/>
                <a:cs typeface="Calibri"/>
              </a:rPr>
              <a:t>This includes the following as an example:</a:t>
            </a:r>
          </a:p>
          <a:p>
            <a:pPr marL="0" indent="0">
              <a:buNone/>
            </a:pPr>
            <a:endParaRPr lang="en-GB"/>
          </a:p>
          <a:p>
            <a:pPr marL="271145" indent="-271145"/>
            <a:r>
              <a:rPr lang="en-GB"/>
              <a:t>Processing service charges, sending invoices, sending reminders, managing payments, and maintaining records</a:t>
            </a:r>
            <a:endParaRPr lang="en-GB">
              <a:ea typeface="Calibri"/>
              <a:cs typeface="Calibri"/>
            </a:endParaRPr>
          </a:p>
          <a:p>
            <a:pPr marL="271145" indent="-271145"/>
            <a:r>
              <a:rPr lang="en-GB"/>
              <a:t>Overseeing contractors on cleaning, communal repairs, ground maintenance etc</a:t>
            </a:r>
            <a:endParaRPr lang="en-GB">
              <a:ea typeface="Calibri"/>
              <a:cs typeface="Calibri"/>
            </a:endParaRPr>
          </a:p>
          <a:p>
            <a:pPr marL="271145" indent="-271145"/>
            <a:r>
              <a:rPr lang="en-GB"/>
              <a:t>Responding to leaseholder queries, providing information and organising meetings</a:t>
            </a:r>
            <a:endParaRPr lang="en-GB">
              <a:ea typeface="Calibri"/>
              <a:cs typeface="Calibri"/>
            </a:endParaRPr>
          </a:p>
          <a:p>
            <a:pPr marL="0" indent="0">
              <a:buNone/>
            </a:pPr>
            <a:endParaRPr lang="en-GB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90604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03E115-35F7-1935-A8B5-C8C06BE083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15B99CE-BA6D-0B80-7D91-265A8E9B3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>
                <a:latin typeface="ITC Giovanni Std Book"/>
              </a:rPr>
              <a:t>Current charges and proposed charges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B91B3CB-CE24-7532-D0CC-AC6A04E4F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4C54293-9E88-EF6E-5836-04185159D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8E4A-84B1-4471-B89C-82E2947B8D27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CC7E1078-D412-A282-960F-7876F7A555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2634" y="1458846"/>
            <a:ext cx="8640960" cy="461737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71145" indent="-271145" algn="just"/>
            <a:r>
              <a:rPr lang="en-GB">
                <a:ea typeface="Calibri"/>
                <a:cs typeface="Calibri"/>
              </a:rPr>
              <a:t>We currently charge 15% for a management fee but are looking a move to a fixed fee structure.</a:t>
            </a:r>
            <a:endParaRPr lang="en-US"/>
          </a:p>
          <a:p>
            <a:pPr marL="271145" indent="-271145" algn="just">
              <a:buChar char="•"/>
            </a:pPr>
            <a:endParaRPr lang="en-GB">
              <a:ea typeface="Calibri"/>
              <a:cs typeface="Calibri"/>
            </a:endParaRPr>
          </a:p>
          <a:p>
            <a:pPr marL="0" indent="0" algn="just">
              <a:buNone/>
            </a:pPr>
            <a:endParaRPr lang="en-GB" sz="1000"/>
          </a:p>
          <a:p>
            <a:pPr marL="271145" indent="-271145" algn="just"/>
            <a:r>
              <a:rPr lang="en-GB"/>
              <a:t>The RICS (Royal Institute of Chartered Surveyors) Code of practice for Service charges for residential management prefers a fixed fee rather than a percentage to be used. </a:t>
            </a:r>
            <a:endParaRPr lang="en-GB">
              <a:ea typeface="Calibri"/>
              <a:cs typeface="Calibri"/>
            </a:endParaRPr>
          </a:p>
          <a:p>
            <a:pPr marL="271145" indent="-271145" algn="just"/>
            <a:endParaRPr lang="en-GB" sz="1000">
              <a:ea typeface="Calibri"/>
              <a:cs typeface="Calibri"/>
            </a:endParaRPr>
          </a:p>
          <a:p>
            <a:pPr marL="271145" indent="-271145" algn="just"/>
            <a:endParaRPr lang="en-GB" sz="1000"/>
          </a:p>
          <a:p>
            <a:pPr marL="271145" indent="-271145" algn="just"/>
            <a:r>
              <a:rPr lang="en-GB"/>
              <a:t>This method is preferred so that leaseholders can budget annual expenditure.</a:t>
            </a:r>
            <a:endParaRPr lang="en-GB">
              <a:ea typeface="Calibri"/>
              <a:cs typeface="Calibri"/>
            </a:endParaRPr>
          </a:p>
          <a:p>
            <a:pPr marL="271145" indent="-271145" algn="just">
              <a:buChar char="•"/>
            </a:pPr>
            <a:endParaRPr lang="en-GB">
              <a:ea typeface="Calibri"/>
              <a:cs typeface="Calibri"/>
            </a:endParaRPr>
          </a:p>
          <a:p>
            <a:pPr marL="0" indent="0" algn="just">
              <a:buNone/>
            </a:pPr>
            <a:endParaRPr lang="en-GB" sz="1000"/>
          </a:p>
          <a:p>
            <a:pPr marL="271145" indent="-271145" algn="just"/>
            <a:r>
              <a:rPr lang="en-GB"/>
              <a:t>Where the lease specifies a different form of charging, the method in the lease must be used. </a:t>
            </a:r>
            <a:endParaRPr lang="en-GB">
              <a:ea typeface="Calibri"/>
              <a:cs typeface="Calibri"/>
            </a:endParaRPr>
          </a:p>
          <a:p>
            <a:pPr marL="0" indent="0" algn="just">
              <a:buNone/>
            </a:pPr>
            <a:endParaRPr lang="en-GB">
              <a:ea typeface="Calibri"/>
              <a:cs typeface="Calibri"/>
            </a:endParaRPr>
          </a:p>
          <a:p>
            <a:pPr marL="271145" indent="-271145"/>
            <a:endParaRPr lang="en-GB">
              <a:ea typeface="Calibri"/>
              <a:cs typeface="Calibri"/>
            </a:endParaRPr>
          </a:p>
          <a:p>
            <a:pPr marL="271145" indent="-271145"/>
            <a:endParaRPr lang="en-GB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04833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A5844-4DF3-1A66-5DA6-04058BE56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ITC Giovanni Std Book"/>
              </a:rPr>
              <a:t>How will a fixed fee be calculated?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3F40B2-DB21-2C9B-1CB6-AA538986B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664" y="1508788"/>
            <a:ext cx="4324992" cy="461737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71145" indent="-271145"/>
            <a:r>
              <a:rPr lang="en-GB" sz="2200">
                <a:ea typeface="+mj-lt"/>
                <a:cs typeface="+mj-lt"/>
              </a:rPr>
              <a:t>A fixed fee will be calculated on a sliding scale based on the time spent managing the particular block / estate. </a:t>
            </a:r>
          </a:p>
          <a:p>
            <a:pPr marL="271145" indent="-271145"/>
            <a:endParaRPr lang="en-GB" sz="220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GB" b="1">
                <a:ea typeface="Calibri"/>
                <a:cs typeface="Calibri"/>
              </a:rPr>
              <a:t>Leasehold flats requiring low level</a:t>
            </a:r>
            <a:br>
              <a:rPr lang="en-GB" b="1">
                <a:ea typeface="Calibri"/>
                <a:cs typeface="Calibri"/>
              </a:rPr>
            </a:br>
            <a:r>
              <a:rPr lang="en-GB" b="1">
                <a:ea typeface="Calibri"/>
                <a:cs typeface="Calibri"/>
              </a:rPr>
              <a:t>management:</a:t>
            </a:r>
          </a:p>
          <a:p>
            <a:pPr marL="271145" indent="-271145">
              <a:buChar char="•"/>
            </a:pPr>
            <a:r>
              <a:rPr lang="en-GB">
                <a:ea typeface="Calibri"/>
                <a:cs typeface="Calibri"/>
              </a:rPr>
              <a:t>Communal repairs</a:t>
            </a:r>
            <a:endParaRPr lang="en-US">
              <a:solidFill>
                <a:srgbClr val="000000"/>
              </a:solidFill>
              <a:ea typeface="Calibri"/>
              <a:cs typeface="Calibri"/>
            </a:endParaRPr>
          </a:p>
          <a:p>
            <a:pPr marL="271145" indent="-271145">
              <a:buChar char="•"/>
            </a:pPr>
            <a:r>
              <a:rPr lang="en-GB">
                <a:ea typeface="Calibri"/>
                <a:cs typeface="Calibri"/>
              </a:rPr>
              <a:t>Buildings Insurance</a:t>
            </a:r>
            <a:endParaRPr lang="en-US">
              <a:solidFill>
                <a:srgbClr val="000000"/>
              </a:solidFill>
              <a:ea typeface="Calibri"/>
              <a:cs typeface="Calibri"/>
            </a:endParaRPr>
          </a:p>
          <a:p>
            <a:pPr marL="271145" indent="-271145">
              <a:buChar char="•"/>
            </a:pPr>
            <a:r>
              <a:rPr lang="en-GB">
                <a:ea typeface="Calibri"/>
                <a:cs typeface="Calibri"/>
              </a:rPr>
              <a:t>Examination Fee</a:t>
            </a:r>
            <a:endParaRPr lang="en-US">
              <a:solidFill>
                <a:srgbClr val="000000"/>
              </a:solidFill>
              <a:ea typeface="Calibri"/>
              <a:cs typeface="Calibri"/>
            </a:endParaRPr>
          </a:p>
          <a:p>
            <a:pPr marL="271145" indent="-271145">
              <a:buChar char="•"/>
            </a:pPr>
            <a:r>
              <a:rPr lang="en-GB">
                <a:ea typeface="Calibri"/>
                <a:cs typeface="Calibri"/>
              </a:rPr>
              <a:t>Sinking Fund</a:t>
            </a:r>
            <a:endParaRPr lang="en-US">
              <a:solidFill>
                <a:srgbClr val="000000"/>
              </a:solidFill>
              <a:ea typeface="Calibri"/>
              <a:cs typeface="Calibri"/>
            </a:endParaRPr>
          </a:p>
          <a:p>
            <a:pPr marL="271145" indent="-271145">
              <a:buChar char="•"/>
            </a:pPr>
            <a:r>
              <a:rPr lang="en-GB">
                <a:ea typeface="Calibri"/>
                <a:cs typeface="Calibri"/>
              </a:rPr>
              <a:t>Management Fee</a:t>
            </a:r>
            <a:endParaRPr lang="en-GB"/>
          </a:p>
          <a:p>
            <a:pPr marL="0" indent="0">
              <a:buNone/>
            </a:pPr>
            <a:endParaRPr lang="en-GB" b="1">
              <a:ea typeface="Calibri"/>
              <a:cs typeface="Calibri"/>
            </a:endParaRPr>
          </a:p>
          <a:p>
            <a:pPr marL="0" indent="0">
              <a:buNone/>
            </a:pPr>
            <a:endParaRPr lang="en-GB" b="1">
              <a:ea typeface="Calibri"/>
              <a:cs typeface="Calibri"/>
            </a:endParaRPr>
          </a:p>
          <a:p>
            <a:pPr marL="271145" indent="-271145"/>
            <a:endParaRPr lang="en-GB" sz="2200">
              <a:ea typeface="Calibri"/>
              <a:cs typeface="Calibri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04D570-AE2A-5486-0BED-984D126E6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80D95B-FCDA-38EF-E264-B6EDB6983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8E4A-84B1-4471-B89C-82E2947B8D27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5896747-5792-22C0-379F-773936BD08E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26FEE5-3099-060F-39B6-FECDC44BCC9D}"/>
              </a:ext>
            </a:extLst>
          </p:cNvPr>
          <p:cNvSpPr txBox="1"/>
          <p:nvPr/>
        </p:nvSpPr>
        <p:spPr>
          <a:xfrm>
            <a:off x="5095044" y="1807557"/>
            <a:ext cx="4052908" cy="480131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005437"/>
                </a:solidFill>
                <a:ea typeface="Calibri"/>
                <a:cs typeface="Calibri"/>
              </a:rPr>
              <a:t>Leasehold flats requiring high level management:</a:t>
            </a:r>
            <a:endParaRPr lang="en-US" sz="1600">
              <a:solidFill>
                <a:srgbClr val="000000"/>
              </a:solidFill>
              <a:ea typeface="Calibri"/>
              <a:cs typeface="Calibri"/>
            </a:endParaRPr>
          </a:p>
          <a:p>
            <a:endParaRPr lang="en-US" b="1">
              <a:solidFill>
                <a:srgbClr val="005437"/>
              </a:solidFill>
              <a:ea typeface="Calibri"/>
              <a:cs typeface="Calibri"/>
            </a:endParaRPr>
          </a:p>
          <a:p>
            <a:pPr marL="285750" indent="-285750">
              <a:spcBef>
                <a:spcPct val="20000"/>
              </a:spcBef>
              <a:buFont typeface="Arial"/>
              <a:buChar char="•"/>
            </a:pPr>
            <a:r>
              <a:rPr lang="en-GB">
                <a:solidFill>
                  <a:srgbClr val="005437"/>
                </a:solidFill>
                <a:ea typeface="Calibri"/>
                <a:cs typeface="Calibri"/>
              </a:rPr>
              <a:t>Bin chute servicing</a:t>
            </a:r>
            <a:endParaRPr lang="en-US">
              <a:solidFill>
                <a:srgbClr val="000000"/>
              </a:solidFill>
              <a:ea typeface="Calibri"/>
              <a:cs typeface="Calibri"/>
            </a:endParaRPr>
          </a:p>
          <a:p>
            <a:pPr marL="285750" indent="-285750">
              <a:spcBef>
                <a:spcPct val="20000"/>
              </a:spcBef>
              <a:buFont typeface="Arial"/>
              <a:buChar char="•"/>
            </a:pPr>
            <a:r>
              <a:rPr lang="en-GB">
                <a:solidFill>
                  <a:srgbClr val="005437"/>
                </a:solidFill>
                <a:ea typeface="Calibri"/>
                <a:cs typeface="Calibri"/>
              </a:rPr>
              <a:t>Lightening conductor servicing</a:t>
            </a:r>
            <a:endParaRPr lang="en-US">
              <a:solidFill>
                <a:srgbClr val="000000"/>
              </a:solidFill>
              <a:ea typeface="Calibri"/>
              <a:cs typeface="Calibri"/>
            </a:endParaRPr>
          </a:p>
          <a:p>
            <a:pPr marL="285750" indent="-285750">
              <a:spcBef>
                <a:spcPct val="20000"/>
              </a:spcBef>
              <a:buFont typeface="Arial"/>
              <a:buChar char="•"/>
            </a:pPr>
            <a:r>
              <a:rPr lang="en-GB">
                <a:solidFill>
                  <a:srgbClr val="005437"/>
                </a:solidFill>
                <a:ea typeface="Calibri"/>
                <a:cs typeface="Calibri"/>
              </a:rPr>
              <a:t>CCTV servicing</a:t>
            </a:r>
            <a:endParaRPr lang="en-US">
              <a:solidFill>
                <a:srgbClr val="000000"/>
              </a:solidFill>
              <a:ea typeface="Calibri"/>
              <a:cs typeface="Calibri"/>
            </a:endParaRPr>
          </a:p>
          <a:p>
            <a:pPr marL="285750" indent="-285750">
              <a:spcBef>
                <a:spcPct val="20000"/>
              </a:spcBef>
              <a:buFont typeface="Arial"/>
              <a:buChar char="•"/>
            </a:pPr>
            <a:r>
              <a:rPr lang="en-GB">
                <a:solidFill>
                  <a:srgbClr val="005437"/>
                </a:solidFill>
                <a:ea typeface="Calibri"/>
                <a:cs typeface="Calibri"/>
              </a:rPr>
              <a:t>Communal caretaking</a:t>
            </a:r>
            <a:endParaRPr lang="en-US">
              <a:solidFill>
                <a:srgbClr val="000000"/>
              </a:solidFill>
              <a:ea typeface="Calibri"/>
              <a:cs typeface="Calibri"/>
            </a:endParaRPr>
          </a:p>
          <a:p>
            <a:pPr marL="285750" indent="-285750">
              <a:spcBef>
                <a:spcPct val="20000"/>
              </a:spcBef>
              <a:buFont typeface="Arial"/>
              <a:buChar char="•"/>
            </a:pPr>
            <a:r>
              <a:rPr lang="en-GB">
                <a:solidFill>
                  <a:srgbClr val="005437"/>
                </a:solidFill>
                <a:ea typeface="Calibri"/>
                <a:cs typeface="Calibri"/>
              </a:rPr>
              <a:t>Communal electric</a:t>
            </a:r>
            <a:endParaRPr lang="en-US">
              <a:solidFill>
                <a:srgbClr val="000000"/>
              </a:solidFill>
              <a:ea typeface="Calibri"/>
              <a:cs typeface="Calibri"/>
            </a:endParaRPr>
          </a:p>
          <a:p>
            <a:pPr marL="285750" indent="-285750">
              <a:spcBef>
                <a:spcPct val="20000"/>
              </a:spcBef>
              <a:buFont typeface="Arial"/>
              <a:buChar char="•"/>
            </a:pPr>
            <a:r>
              <a:rPr lang="en-GB">
                <a:solidFill>
                  <a:srgbClr val="005437"/>
                </a:solidFill>
                <a:ea typeface="Calibri"/>
                <a:cs typeface="Calibri"/>
              </a:rPr>
              <a:t>Water monitoring </a:t>
            </a:r>
            <a:endParaRPr lang="en-US">
              <a:solidFill>
                <a:srgbClr val="000000"/>
              </a:solidFill>
              <a:ea typeface="Calibri"/>
              <a:cs typeface="Calibri"/>
            </a:endParaRPr>
          </a:p>
          <a:p>
            <a:pPr marL="285750" indent="-285750">
              <a:spcBef>
                <a:spcPct val="20000"/>
              </a:spcBef>
              <a:buFont typeface="Arial"/>
              <a:buChar char="•"/>
            </a:pPr>
            <a:r>
              <a:rPr lang="en-GB">
                <a:solidFill>
                  <a:srgbClr val="005437"/>
                </a:solidFill>
                <a:ea typeface="Calibri"/>
                <a:cs typeface="Calibri"/>
              </a:rPr>
              <a:t>Communal window cleaning</a:t>
            </a:r>
            <a:endParaRPr lang="en-US">
              <a:solidFill>
                <a:srgbClr val="000000"/>
              </a:solidFill>
              <a:ea typeface="Calibri"/>
              <a:cs typeface="Calibri"/>
            </a:endParaRPr>
          </a:p>
          <a:p>
            <a:pPr marL="285750" indent="-285750">
              <a:spcBef>
                <a:spcPct val="20000"/>
              </a:spcBef>
              <a:buFont typeface="Arial"/>
              <a:buChar char="•"/>
            </a:pPr>
            <a:r>
              <a:rPr lang="en-GB">
                <a:solidFill>
                  <a:srgbClr val="005437"/>
                </a:solidFill>
                <a:ea typeface="Calibri"/>
                <a:cs typeface="Calibri"/>
              </a:rPr>
              <a:t>Door entry servicing</a:t>
            </a:r>
            <a:endParaRPr lang="en-US">
              <a:solidFill>
                <a:srgbClr val="000000"/>
              </a:solidFill>
              <a:ea typeface="Calibri"/>
              <a:cs typeface="Calibri"/>
            </a:endParaRPr>
          </a:p>
          <a:p>
            <a:pPr marL="285750" indent="-285750">
              <a:spcBef>
                <a:spcPct val="20000"/>
              </a:spcBef>
              <a:buFont typeface="Arial"/>
              <a:buChar char="•"/>
            </a:pPr>
            <a:r>
              <a:rPr lang="en-GB">
                <a:solidFill>
                  <a:srgbClr val="005437"/>
                </a:solidFill>
                <a:ea typeface="Calibri"/>
                <a:cs typeface="Calibri"/>
              </a:rPr>
              <a:t>Emergency light testing</a:t>
            </a:r>
            <a:endParaRPr lang="en-US">
              <a:solidFill>
                <a:srgbClr val="000000"/>
              </a:solidFill>
              <a:ea typeface="Calibri"/>
              <a:cs typeface="Calibri"/>
            </a:endParaRPr>
          </a:p>
          <a:p>
            <a:pPr marL="285750" indent="-285750">
              <a:spcBef>
                <a:spcPct val="20000"/>
              </a:spcBef>
              <a:buFont typeface="Arial"/>
              <a:buChar char="•"/>
            </a:pPr>
            <a:r>
              <a:rPr lang="en-GB">
                <a:solidFill>
                  <a:srgbClr val="005437"/>
                </a:solidFill>
                <a:ea typeface="Calibri"/>
                <a:cs typeface="Calibri"/>
              </a:rPr>
              <a:t>Fire monitoring</a:t>
            </a:r>
            <a:endParaRPr lang="en-US" sz="1600"/>
          </a:p>
          <a:p>
            <a:endParaRPr lang="en-US" b="1">
              <a:solidFill>
                <a:srgbClr val="005437"/>
              </a:solidFill>
              <a:ea typeface="Calibri"/>
              <a:cs typeface="Calibri"/>
            </a:endParaRPr>
          </a:p>
          <a:p>
            <a:endParaRPr lang="en-US" b="1">
              <a:solidFill>
                <a:srgbClr val="005437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0788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6D05E9-F615-1C46-CF3A-C5C099910A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33F6DCF-D64D-BD80-FBBB-65652A57F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837577"/>
            <a:ext cx="8229600" cy="580927"/>
          </a:xfrm>
        </p:spPr>
        <p:txBody>
          <a:bodyPr>
            <a:noAutofit/>
          </a:bodyPr>
          <a:lstStyle/>
          <a:p>
            <a:r>
              <a:rPr lang="en-GB" sz="2800">
                <a:latin typeface="ITC Giovanni Std Book"/>
              </a:rPr>
              <a:t>How will we calculate the fixed management fees and how will we ensure they are reasonable?</a:t>
            </a:r>
            <a:br>
              <a:rPr lang="en-GB" sz="2800">
                <a:latin typeface="ITC Giovanni Std Book"/>
              </a:rPr>
            </a:br>
            <a:endParaRPr lang="en-GB">
              <a:latin typeface="ITC Giovanni Std Book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6A06DB9-0B79-E1A5-5445-31A7B45A3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463B9C4-F3AD-212F-E1EE-BF0D14EB0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8E4A-84B1-4471-B89C-82E2947B8D27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3035BF5B-A9AE-BC47-7DF9-184F9EC1C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508788"/>
            <a:ext cx="8640960" cy="461737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71145" indent="-271145"/>
            <a:endParaRPr lang="en-GB"/>
          </a:p>
          <a:p>
            <a:pPr marL="271145" indent="-271145"/>
            <a:r>
              <a:rPr lang="en-GB"/>
              <a:t>We will estimate the staff time spent on managing leasehold properties and the relevant overheads (such as printing and postage).</a:t>
            </a:r>
            <a:endParaRPr lang="en-US">
              <a:ea typeface="Calibri"/>
              <a:cs typeface="Calibri"/>
            </a:endParaRPr>
          </a:p>
          <a:p>
            <a:pPr marL="271145" indent="-271145">
              <a:buChar char="•"/>
            </a:pPr>
            <a:endParaRPr lang="en-GB">
              <a:ea typeface="Calibri"/>
              <a:cs typeface="Calibri"/>
            </a:endParaRPr>
          </a:p>
          <a:p>
            <a:pPr marL="0" indent="0">
              <a:buNone/>
            </a:pPr>
            <a:endParaRPr lang="en-GB" sz="1000"/>
          </a:p>
          <a:p>
            <a:pPr marL="271145" indent="-271145"/>
            <a:r>
              <a:rPr lang="en-GB"/>
              <a:t>The Trust will benchmark the management fees. </a:t>
            </a:r>
            <a:endParaRPr lang="en-GB">
              <a:ea typeface="Calibri"/>
              <a:cs typeface="Calibri"/>
            </a:endParaRPr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endParaRPr lang="en-GB"/>
          </a:p>
          <a:p>
            <a:pPr marL="271145" indent="-271145"/>
            <a:endParaRPr lang="en-GB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46210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2E268C-D9DC-3CCC-8E6A-F03FEEEAD3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5004644-2DA5-C306-B80C-810D8CF5E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307641"/>
            <a:ext cx="8229600" cy="1173208"/>
          </a:xfrm>
        </p:spPr>
        <p:txBody>
          <a:bodyPr>
            <a:noAutofit/>
          </a:bodyPr>
          <a:lstStyle/>
          <a:p>
            <a:r>
              <a:rPr lang="en-GB" sz="2800">
                <a:latin typeface="ITC Giovanni Std Book"/>
              </a:rPr>
              <a:t>Leaseholder Advice and Financial Support</a:t>
            </a:r>
            <a:br>
              <a:rPr lang="en-GB" sz="2800">
                <a:latin typeface="ITC Giovanni Std Book"/>
              </a:rPr>
            </a:br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46BF80A-406A-0D44-DBB9-A03A9004F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DD7BF3D-45CC-4494-2313-1ABA999D9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8E4A-84B1-4471-B89C-82E2947B8D27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C85D23FC-6FDE-9609-3304-564E1D460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508788"/>
            <a:ext cx="8640960" cy="461737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71145" indent="-271145" algn="just">
              <a:buFont typeface="Wingdings"/>
              <a:buChar char="•"/>
            </a:pPr>
            <a:r>
              <a:rPr lang="en-GB">
                <a:ea typeface="Calibri"/>
                <a:cs typeface="Calibri"/>
              </a:rPr>
              <a:t>We understand that owning a leasehold property can sometimes cause frustrations and / or financial pressures. </a:t>
            </a:r>
            <a:endParaRPr lang="en-US">
              <a:ea typeface="Calibri"/>
              <a:cs typeface="Calibri"/>
            </a:endParaRPr>
          </a:p>
          <a:p>
            <a:pPr marL="0" indent="0" algn="just">
              <a:buNone/>
            </a:pPr>
            <a:endParaRPr lang="en-GB">
              <a:ea typeface="Calibri"/>
              <a:cs typeface="Calibri"/>
            </a:endParaRPr>
          </a:p>
          <a:p>
            <a:pPr marL="271145" indent="-271145" algn="just">
              <a:buFont typeface="Wingdings"/>
              <a:buChar char="•"/>
            </a:pPr>
            <a:r>
              <a:rPr lang="en-GB">
                <a:ea typeface="Calibri"/>
                <a:cs typeface="Calibri"/>
              </a:rPr>
              <a:t>We want to help our customers and will try and answer any questions you may have. We will also discuss payment plans with those who experience financial difficulties. </a:t>
            </a:r>
          </a:p>
          <a:p>
            <a:pPr marL="271145" indent="-271145" algn="just">
              <a:buFont typeface="Wingdings"/>
              <a:buChar char="•"/>
            </a:pPr>
            <a:endParaRPr lang="en-GB">
              <a:ea typeface="Calibri"/>
              <a:cs typeface="Calibri"/>
            </a:endParaRPr>
          </a:p>
          <a:p>
            <a:pPr marL="271145" indent="-271145" algn="just">
              <a:buFont typeface="Wingdings"/>
              <a:buChar char="•"/>
            </a:pPr>
            <a:r>
              <a:rPr lang="en-GB">
                <a:ea typeface="Calibri"/>
                <a:cs typeface="Calibri"/>
              </a:rPr>
              <a:t>Should you need further lease advice or financial support we would recommend getting in touch with organisations such as Citizens Advice and The Leasehold Advisory service. </a:t>
            </a:r>
          </a:p>
          <a:p>
            <a:pPr marL="271145" indent="-271145">
              <a:buFont typeface="Wingdings"/>
              <a:buChar char="•"/>
            </a:pPr>
            <a:endParaRPr lang="en-GB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10273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aks and Plains Powerpoint.pptx [Read-Only]" id="{725DF0AA-6A7C-46BE-A207-CF02E2BC8C48}" vid="{4D2262B9-CABE-4C49-8506-20A38EDAC5D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c022edd-b2da-4fcb-8724-28c8f3c790fb">
      <Terms xmlns="http://schemas.microsoft.com/office/infopath/2007/PartnerControls"/>
    </lcf76f155ced4ddcb4097134ff3c332f>
    <TaxCatchAll xmlns="800f53f7-0f5e-47f8-b160-ae4a7d8568f0" xsi:nil="true"/>
    <Images xmlns="3c022edd-b2da-4fcb-8724-28c8f3c790f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58D6A922940E4AA0028EF0C5CD024C" ma:contentTypeVersion="19" ma:contentTypeDescription="Create a new document." ma:contentTypeScope="" ma:versionID="1c1c6decaf721cbff3be2e49b123d8a8">
  <xsd:schema xmlns:xsd="http://www.w3.org/2001/XMLSchema" xmlns:xs="http://www.w3.org/2001/XMLSchema" xmlns:p="http://schemas.microsoft.com/office/2006/metadata/properties" xmlns:ns2="3c022edd-b2da-4fcb-8724-28c8f3c790fb" xmlns:ns3="800f53f7-0f5e-47f8-b160-ae4a7d8568f0" targetNamespace="http://schemas.microsoft.com/office/2006/metadata/properties" ma:root="true" ma:fieldsID="c810fbcce0899652bfee4c003b6b5656" ns2:_="" ns3:_="">
    <xsd:import namespace="3c022edd-b2da-4fcb-8724-28c8f3c790fb"/>
    <xsd:import namespace="800f53f7-0f5e-47f8-b160-ae4a7d8568f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Image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022edd-b2da-4fcb-8724-28c8f3c790f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8755ee8-608f-4cbf-9ac7-b4ca5b9054b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Images" ma:index="24" nillable="true" ma:displayName="Images" ma:description="test" ma:format="Thumbnail" ma:internalName="Images">
      <xsd:simpleType>
        <xsd:restriction base="dms:Unknown"/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0f53f7-0f5e-47f8-b160-ae4a7d8568f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5940682-150e-42d1-8011-646608b4dddf}" ma:internalName="TaxCatchAll" ma:showField="CatchAllData" ma:web="800f53f7-0f5e-47f8-b160-ae4a7d8568f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E67B94F-2D2F-4225-8E0D-FEF4D7441B6E}">
  <ds:schemaRefs>
    <ds:schemaRef ds:uri="3c022edd-b2da-4fcb-8724-28c8f3c790fb"/>
    <ds:schemaRef ds:uri="800f53f7-0f5e-47f8-b160-ae4a7d8568f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E2C1D65-94D5-4CF0-863B-42961E82CF6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9545F9C-417B-4439-8504-2EC4C5612808}">
  <ds:schemaRefs>
    <ds:schemaRef ds:uri="3c022edd-b2da-4fcb-8724-28c8f3c790fb"/>
    <ds:schemaRef ds:uri="800f53f7-0f5e-47f8-b160-ae4a7d8568f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Peaks and Plains Powerpoint</Template>
  <Application>Microsoft Office PowerPoint</Application>
  <PresentationFormat>On-screen Show (4:3)</PresentationFormat>
  <Slides>20</Slides>
  <Notes>8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18 August 2025</vt:lpstr>
      <vt:lpstr>Agenda</vt:lpstr>
      <vt:lpstr>Welcome &amp; Housekeeping </vt:lpstr>
      <vt:lpstr>Peaks &amp; Plains staff</vt:lpstr>
      <vt:lpstr>Management Fees</vt:lpstr>
      <vt:lpstr>Current charges and proposed charges</vt:lpstr>
      <vt:lpstr>How will a fixed fee be calculated?</vt:lpstr>
      <vt:lpstr>How will we calculate the fixed management fees and how will we ensure they are reasonable? </vt:lpstr>
      <vt:lpstr>Leaseholder Advice and Financial Support </vt:lpstr>
      <vt:lpstr>Our website &amp; information</vt:lpstr>
      <vt:lpstr>   Home Ownership/Finance - update</vt:lpstr>
      <vt:lpstr>What have we been up to in 2025?</vt:lpstr>
      <vt:lpstr>   Estate Services - update</vt:lpstr>
      <vt:lpstr>Communal spaces update - Scrutiny</vt:lpstr>
      <vt:lpstr>Communal spaces update - Scrutiny</vt:lpstr>
      <vt:lpstr>Communal spaces update - Scrutiny</vt:lpstr>
      <vt:lpstr>Communal spaces update - Scrutiny</vt:lpstr>
      <vt:lpstr>Reviewing feedback</vt:lpstr>
      <vt:lpstr>Over to you – Q&amp;A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 June 2021</dc:title>
  <dc:creator>Rachel Marsland</dc:creator>
  <cp:revision>2</cp:revision>
  <dcterms:created xsi:type="dcterms:W3CDTF">2021-06-21T12:26:11Z</dcterms:created>
  <dcterms:modified xsi:type="dcterms:W3CDTF">2025-08-21T09:13:49Z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0x0101007758D6A922940E4AA0028EF0C5CD024C</vt:lpwstr>
  </property>
  <property fmtid="{D5CDD505-2E9C-101B-9397-08002B2CF9AE}" pid="3" name="MediaServiceImageTags">
    <vt:lpwstr/>
  </property>
</Properties>
</file>